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2"/>
  </p:notesMasterIdLst>
  <p:handoutMasterIdLst>
    <p:handoutMasterId r:id="rId33"/>
  </p:handoutMasterIdLst>
  <p:sldIdLst>
    <p:sldId id="971" r:id="rId2"/>
    <p:sldId id="954" r:id="rId3"/>
    <p:sldId id="980" r:id="rId4"/>
    <p:sldId id="904" r:id="rId5"/>
    <p:sldId id="906" r:id="rId6"/>
    <p:sldId id="992" r:id="rId7"/>
    <p:sldId id="993" r:id="rId8"/>
    <p:sldId id="972" r:id="rId9"/>
    <p:sldId id="1014" r:id="rId10"/>
    <p:sldId id="1000" r:id="rId11"/>
    <p:sldId id="1001" r:id="rId12"/>
    <p:sldId id="1002" r:id="rId13"/>
    <p:sldId id="1003" r:id="rId14"/>
    <p:sldId id="999" r:id="rId15"/>
    <p:sldId id="998" r:id="rId16"/>
    <p:sldId id="1004" r:id="rId17"/>
    <p:sldId id="1015" r:id="rId18"/>
    <p:sldId id="1016" r:id="rId19"/>
    <p:sldId id="1007" r:id="rId20"/>
    <p:sldId id="1008" r:id="rId21"/>
    <p:sldId id="1005" r:id="rId22"/>
    <p:sldId id="1006" r:id="rId23"/>
    <p:sldId id="1012" r:id="rId24"/>
    <p:sldId id="1010" r:id="rId25"/>
    <p:sldId id="1017" r:id="rId26"/>
    <p:sldId id="952" r:id="rId27"/>
    <p:sldId id="868" r:id="rId28"/>
    <p:sldId id="956" r:id="rId29"/>
    <p:sldId id="866" r:id="rId30"/>
    <p:sldId id="97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A7D6A8B-14F0-4478-8BF8-DEDA9EC657F3}">
          <p14:sldIdLst>
            <p14:sldId id="971"/>
          </p14:sldIdLst>
        </p14:section>
        <p14:section name="제목 없는 구역" id="{155ACB58-5100-4F19-8912-1AB470D75343}">
          <p14:sldIdLst>
            <p14:sldId id="954"/>
            <p14:sldId id="980"/>
            <p14:sldId id="904"/>
            <p14:sldId id="906"/>
            <p14:sldId id="992"/>
            <p14:sldId id="993"/>
            <p14:sldId id="972"/>
            <p14:sldId id="1014"/>
            <p14:sldId id="1000"/>
            <p14:sldId id="1001"/>
            <p14:sldId id="1002"/>
            <p14:sldId id="1003"/>
            <p14:sldId id="999"/>
            <p14:sldId id="998"/>
            <p14:sldId id="1004"/>
            <p14:sldId id="1015"/>
            <p14:sldId id="1016"/>
            <p14:sldId id="1007"/>
            <p14:sldId id="1008"/>
            <p14:sldId id="1005"/>
            <p14:sldId id="1006"/>
            <p14:sldId id="1012"/>
            <p14:sldId id="1010"/>
            <p14:sldId id="1017"/>
            <p14:sldId id="952"/>
            <p14:sldId id="868"/>
            <p14:sldId id="956"/>
            <p14:sldId id="866"/>
            <p14:sldId id="9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C0E"/>
    <a:srgbClr val="0047D6"/>
    <a:srgbClr val="6699FF"/>
    <a:srgbClr val="FF6600"/>
    <a:srgbClr val="D9EDEF"/>
    <a:srgbClr val="CC6600"/>
    <a:srgbClr val="01109B"/>
    <a:srgbClr val="B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7820" autoAdjust="0"/>
  </p:normalViewPr>
  <p:slideViewPr>
    <p:cSldViewPr>
      <p:cViewPr>
        <p:scale>
          <a:sx n="85" d="100"/>
          <a:sy n="85" d="100"/>
        </p:scale>
        <p:origin x="-1572" y="-96"/>
      </p:cViewPr>
      <p:guideLst>
        <p:guide orient="horz" pos="482"/>
        <p:guide orient="horz" pos="845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18"/>
    </p:cViewPr>
  </p:sorterViewPr>
  <p:notesViewPr>
    <p:cSldViewPr>
      <p:cViewPr varScale="1">
        <p:scale>
          <a:sx n="61" d="100"/>
          <a:sy n="61" d="100"/>
        </p:scale>
        <p:origin x="-25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7E3FBDE-7AFA-4A3F-A3BE-E0F86EFFAC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0292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11E804B-DF52-4B73-A19F-D5C1C5525E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289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293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681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681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561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167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64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64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64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64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64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64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561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r">
              <a:defRPr sz="28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08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r">
              <a:defRPr sz="28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77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13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r">
              <a:defRPr sz="28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r">
              <a:defRPr sz="28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16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r">
              <a:defRPr sz="28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r">
              <a:defRPr sz="28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71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ED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6100" y="6237288"/>
            <a:ext cx="477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F1C58-B347-40A9-A9A2-351F3AEBC68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0" name="Picture 2" descr="logo">
            <a:hlinkClick r:id="rId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0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3096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구름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1258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꽃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r="19527" b="3014"/>
          <a:stretch>
            <a:fillRect/>
          </a:stretch>
        </p:blipFill>
        <p:spPr bwMode="auto">
          <a:xfrm>
            <a:off x="6561138" y="1588"/>
            <a:ext cx="2590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4" r:id="rId3"/>
    <p:sldLayoutId id="2147483700" r:id="rId4"/>
    <p:sldLayoutId id="2147483702" r:id="rId5"/>
    <p:sldLayoutId id="2147483713" r:id="rId6"/>
    <p:sldLayoutId id="2147483714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v"/>
        <a:defRPr kumimoji="1" sz="24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aHPND2Q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digerati@aks.ac.k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openxmlformats.org/officeDocument/2006/relationships/image" Target="../media/image27.jpeg"/><Relationship Id="rId12" Type="http://schemas.openxmlformats.org/officeDocument/2006/relationships/image" Target="../media/image40.jpeg"/><Relationship Id="rId2" Type="http://schemas.openxmlformats.org/officeDocument/2006/relationships/image" Target="../media/image34.jpeg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image" Target="../media/image26.jpeg"/><Relationship Id="rId9" Type="http://schemas.openxmlformats.org/officeDocument/2006/relationships/image" Target="../media/image37.jpeg"/><Relationship Id="rId14" Type="http://schemas.openxmlformats.org/officeDocument/2006/relationships/hyperlink" Target="http://www.xuanflute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igerati.aks.ac.kr/Pavilions/tour2012-10/index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://cefia.aks.ac.kr:7474/browser/" TargetMode="External"/><Relationship Id="rId7" Type="http://schemas.openxmlformats.org/officeDocument/2006/relationships/hyperlink" Target="http://archive.kostma.net/inspection/insDirView.aspx?dataUCI=G002+AKS+KSM-XE.1429.4717-20101008.B001a_001_00289_XX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hyperlink" Target="http://www.kostma.net/imageViewer/ImageViewer.aspx?datauci=b029_s016&amp;imagetype=saga&amp;defaultpage=221&amp;viewmode=bookmode&amp;pinX=63.6413043478261&amp;pinY=12.0295698924731" TargetMode="Externa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erati.kr/mediawiki/index.php/%ED%91%9C%EB%A5%98_%EB%85%B8%EB%93%9C_%EC%8B%9C%EA%B0%81%EB%A7%9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igerati.aks.ac.kr/gallery/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hinese-empires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projects.iq.harvard.edu/cbdb/home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google.co.kr/url?sa=i&amp;rct=j&amp;q=&amp;esrc=s&amp;frm=1&amp;source=images&amp;cd=&amp;cad=rja&amp;docid=sqFBpwLg7yMfxM&amp;tbnid=ackkIlzNVrdGkM:&amp;ved=0CAUQjRw&amp;url=http://loyalkng.com/2010/03/21/lego-ironman-from-brickshelfs-legodreams-the-ironman-goes-lego/&amp;ei=nANSUpScFsGBiQfr74A4&amp;bvm=bv.53537100,d.aGc&amp;psig=AFQjCNHIl9iLDd-NNDJ4Jsual5ORB7fz7A&amp;ust=1381192930333505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11">
            <a:hlinkClick r:id="rId3"/>
          </p:cNvPr>
          <p:cNvSpPr>
            <a:spLocks noChangeArrowheads="1"/>
          </p:cNvSpPr>
          <p:nvPr/>
        </p:nvSpPr>
        <p:spPr bwMode="auto">
          <a:xfrm>
            <a:off x="1116013" y="1544169"/>
            <a:ext cx="6913562" cy="194468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>
            <a:hlinkClick r:id="rId3"/>
          </p:cNvPr>
          <p:cNvSpPr/>
          <p:nvPr/>
        </p:nvSpPr>
        <p:spPr>
          <a:xfrm>
            <a:off x="1691681" y="2132856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인문학 연구와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아카이브의</a:t>
            </a:r>
            <a:r>
              <a:rPr lang="ko-KR" altLang="en-US" sz="2800" b="1" dirty="0" smtClean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만남</a:t>
            </a:r>
            <a:endParaRPr lang="en-US" altLang="ko-KR" sz="2800" b="1" dirty="0" smtClean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71600" y="584974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이 저작물</a:t>
            </a:r>
            <a:r>
              <a:rPr lang="en-US" altLang="ko-KR" sz="1200" b="1" dirty="0" smtClean="0">
                <a:latin typeface="+mn-ea"/>
                <a:ea typeface="+mn-ea"/>
              </a:rPr>
              <a:t>(PPT)</a:t>
            </a:r>
            <a:r>
              <a:rPr lang="ko-KR" altLang="en-US" sz="1200" b="1" dirty="0" smtClean="0">
                <a:latin typeface="+mn-ea"/>
                <a:ea typeface="+mn-ea"/>
              </a:rPr>
              <a:t>의 인용 표시 방법</a:t>
            </a:r>
            <a:r>
              <a:rPr lang="en-US" altLang="ko-KR" sz="1200" b="1" dirty="0" smtClean="0">
                <a:latin typeface="+mn-ea"/>
                <a:ea typeface="+mn-ea"/>
              </a:rPr>
              <a:t>: </a:t>
            </a:r>
          </a:p>
          <a:p>
            <a:pPr algn="ctr"/>
            <a:r>
              <a:rPr lang="ko-KR" altLang="en-US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김</a:t>
            </a:r>
            <a:r>
              <a:rPr lang="ko-KR" altLang="en-US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</a:t>
            </a:r>
            <a:r>
              <a:rPr lang="en-US" altLang="ko-KR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「인문학 연구와 </a:t>
            </a:r>
            <a:r>
              <a:rPr lang="ko-KR" altLang="en-US" sz="1200" b="1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아카이브의</a:t>
            </a:r>
            <a:r>
              <a:rPr lang="ko-KR" altLang="en-US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만남」</a:t>
            </a:r>
            <a:r>
              <a:rPr lang="en-US" altLang="ko-KR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1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숙명여자대학교 대학원 의류학과 수업 자료</a:t>
            </a:r>
            <a:r>
              <a:rPr lang="en-US" altLang="ko-KR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12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2016) </a:t>
            </a:r>
            <a:endParaRPr lang="ko-KR" altLang="en-US" sz="1200" b="1" spc="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직사각형 6"/>
          <p:cNvSpPr>
            <a:spLocks noChangeArrowheads="1"/>
          </p:cNvSpPr>
          <p:nvPr/>
        </p:nvSpPr>
        <p:spPr bwMode="auto">
          <a:xfrm>
            <a:off x="2233248" y="3945411"/>
            <a:ext cx="4572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ko-KR" altLang="en-US" sz="2000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金     炫 </a:t>
            </a:r>
            <a:endParaRPr lang="en-US" altLang="ko-KR" sz="2000" dirty="0" smtClean="0">
              <a:solidFill>
                <a:schemeClr val="accent3">
                  <a:lumMod val="5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ko-KR" altLang="en-US" sz="2000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한국학중앙연구원 인문정보학교실</a:t>
            </a:r>
            <a:endParaRPr lang="en-US" altLang="ko-KR" sz="2000" dirty="0" smtClean="0">
              <a:solidFill>
                <a:schemeClr val="accent3">
                  <a:lumMod val="5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180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hlinkClick r:id="rId4"/>
              </a:rPr>
              <a:t>hyeon@aks.ac.kr</a:t>
            </a:r>
            <a:endParaRPr lang="en-US" altLang="ko-KR" sz="180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1" name="_x196056456" descr="EMB0000284403c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73668"/>
            <a:ext cx="1373859" cy="48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내용 개체 틀 1"/>
          <p:cNvSpPr>
            <a:spLocks noGrp="1"/>
          </p:cNvSpPr>
          <p:nvPr>
            <p:ph idx="1"/>
          </p:nvPr>
        </p:nvSpPr>
        <p:spPr>
          <a:xfrm>
            <a:off x="457200" y="1085056"/>
            <a:ext cx="8229600" cy="5184775"/>
          </a:xfrm>
        </p:spPr>
        <p:txBody>
          <a:bodyPr/>
          <a:lstStyle/>
          <a:p>
            <a:r>
              <a:rPr lang="ko-KR" altLang="en-US" sz="2000" dirty="0" smtClean="0">
                <a:latin typeface="+mn-ea"/>
                <a:ea typeface="+mn-ea"/>
              </a:rPr>
              <a:t>각각의 주제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분야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대상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에 대해 독립적이고 자기완결적인 저작물</a:t>
            </a:r>
          </a:p>
        </p:txBody>
      </p:sp>
      <p:sp>
        <p:nvSpPr>
          <p:cNvPr id="24" name="타원 23"/>
          <p:cNvSpPr/>
          <p:nvPr/>
        </p:nvSpPr>
        <p:spPr>
          <a:xfrm>
            <a:off x="5762625" y="4659139"/>
            <a:ext cx="792163" cy="835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28676" name="Picture 5" descr="C:\Users\aks\AppData\Local\Microsoft\Windows\Temporary Internet Files\Content.IE5\HKQ49L95\MC9002299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188" y="3395489"/>
            <a:ext cx="11461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C:\Users\aks\AppData\Local\Microsoft\Windows\Temporary Internet Files\Content.IE5\HKQ49L95\MC9004326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593801"/>
            <a:ext cx="9842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C:\Users\aks\AppData\Local\Microsoft\Windows\Temporary Internet Files\Content.IE5\HKQ49L95\MC90043265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204864"/>
            <a:ext cx="6842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C:\Users\aks\AppData\Local\Microsoft\Windows\Temporary Internet Files\Content.IE5\HKQ49L95\MC9004326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52664"/>
            <a:ext cx="14049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타원 28"/>
          <p:cNvSpPr/>
          <p:nvPr/>
        </p:nvSpPr>
        <p:spPr>
          <a:xfrm>
            <a:off x="5326063" y="4033664"/>
            <a:ext cx="620712" cy="625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0" name="타원 29"/>
          <p:cNvSpPr/>
          <p:nvPr/>
        </p:nvSpPr>
        <p:spPr>
          <a:xfrm>
            <a:off x="6156325" y="3206576"/>
            <a:ext cx="228600" cy="25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5600700" y="3414539"/>
            <a:ext cx="468313" cy="47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32" name="직선 화살표 연결선 31"/>
          <p:cNvCxnSpPr>
            <a:stCxn id="28679" idx="1"/>
            <a:endCxn id="29" idx="2"/>
          </p:cNvCxnSpPr>
          <p:nvPr/>
        </p:nvCxnSpPr>
        <p:spPr>
          <a:xfrm>
            <a:off x="2881313" y="4308301"/>
            <a:ext cx="244475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31" idx="2"/>
          </p:cNvCxnSpPr>
          <p:nvPr/>
        </p:nvCxnSpPr>
        <p:spPr>
          <a:xfrm>
            <a:off x="3389313" y="3289126"/>
            <a:ext cx="2211387" cy="3635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endCxn id="30" idx="1"/>
          </p:cNvCxnSpPr>
          <p:nvPr/>
        </p:nvCxnSpPr>
        <p:spPr>
          <a:xfrm>
            <a:off x="4476750" y="2635076"/>
            <a:ext cx="1712913" cy="6080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V="1">
            <a:off x="3914775" y="5257626"/>
            <a:ext cx="1847850" cy="5762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7" name="Picture 2" descr="C:\Users\aks\AppData\Local\Microsoft\Windows\Temporary Internet Files\Content.IE5\HKQ49L95\MC9004326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013176"/>
            <a:ext cx="1835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전통시대의 지식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496" y="0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인문학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7" y="2615359"/>
            <a:ext cx="782165" cy="4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20081008092028496_uichol57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63" y="3969128"/>
            <a:ext cx="980299" cy="8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19" y="5292628"/>
            <a:ext cx="1030097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44" y="3006656"/>
            <a:ext cx="647207" cy="7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5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내용 개체 틀 1"/>
          <p:cNvSpPr>
            <a:spLocks noGrp="1"/>
          </p:cNvSpPr>
          <p:nvPr>
            <p:ph idx="1"/>
          </p:nvPr>
        </p:nvSpPr>
        <p:spPr>
          <a:xfrm>
            <a:off x="477838" y="1130300"/>
            <a:ext cx="8229600" cy="5184775"/>
          </a:xfrm>
        </p:spPr>
        <p:txBody>
          <a:bodyPr/>
          <a:lstStyle/>
          <a:p>
            <a:r>
              <a:rPr lang="ko-KR" altLang="en-US" sz="2000" dirty="0" smtClean="0">
                <a:latin typeface="+mn-ea"/>
                <a:ea typeface="+mn-ea"/>
              </a:rPr>
              <a:t>다른 지식으로 가는 길을 담고 있는 소통의 교점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交點</a:t>
            </a:r>
            <a:r>
              <a:rPr lang="en-US" altLang="ko-KR" sz="2000" dirty="0" smtClean="0">
                <a:latin typeface="+mn-ea"/>
                <a:ea typeface="+mn-ea"/>
              </a:rPr>
              <a:t>, Node)</a:t>
            </a:r>
            <a:endParaRPr lang="ko-KR" altLang="en-US" sz="2000" dirty="0" smtClean="0">
              <a:latin typeface="+mn-ea"/>
              <a:ea typeface="+mn-ea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300663" y="4006850"/>
            <a:ext cx="742950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5381625" y="2987675"/>
            <a:ext cx="581025" cy="547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6596063" y="1993900"/>
            <a:ext cx="214312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6329363" y="2724150"/>
            <a:ext cx="438150" cy="414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5372100" y="2163763"/>
            <a:ext cx="438150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4400550" y="2805113"/>
            <a:ext cx="438150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7323138" y="2260600"/>
            <a:ext cx="214312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7429500" y="2794000"/>
            <a:ext cx="214313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4329113" y="4737100"/>
            <a:ext cx="581025" cy="547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3335338" y="5213350"/>
            <a:ext cx="438150" cy="414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4164013" y="5672138"/>
            <a:ext cx="438150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5162550" y="5627688"/>
            <a:ext cx="438150" cy="41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7" name="타원 16"/>
          <p:cNvSpPr/>
          <p:nvPr/>
        </p:nvSpPr>
        <p:spPr>
          <a:xfrm>
            <a:off x="6122988" y="5453063"/>
            <a:ext cx="214312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6440488" y="5946775"/>
            <a:ext cx="214312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5943600" y="6329363"/>
            <a:ext cx="214313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7923213" y="5834063"/>
            <a:ext cx="581025" cy="547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7431088" y="6413500"/>
            <a:ext cx="214312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7108825" y="5946775"/>
            <a:ext cx="214313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4670425" y="6381750"/>
            <a:ext cx="214313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4697413" y="2260600"/>
            <a:ext cx="21272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3773488" y="2468563"/>
            <a:ext cx="214312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26" name="직선 화살표 연결선 25"/>
          <p:cNvCxnSpPr>
            <a:stCxn id="29741" idx="1"/>
          </p:cNvCxnSpPr>
          <p:nvPr/>
        </p:nvCxnSpPr>
        <p:spPr>
          <a:xfrm>
            <a:off x="2576513" y="4340225"/>
            <a:ext cx="2732087" cy="174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endCxn id="6" idx="4"/>
          </p:cNvCxnSpPr>
          <p:nvPr/>
        </p:nvCxnSpPr>
        <p:spPr>
          <a:xfrm flipH="1" flipV="1">
            <a:off x="5672138" y="3535363"/>
            <a:ext cx="6350" cy="4714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5" idx="3"/>
            <a:endCxn id="13" idx="7"/>
          </p:cNvCxnSpPr>
          <p:nvPr/>
        </p:nvCxnSpPr>
        <p:spPr>
          <a:xfrm flipH="1">
            <a:off x="4826000" y="4629150"/>
            <a:ext cx="584200" cy="1873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5" idx="5"/>
            <a:endCxn id="20" idx="1"/>
          </p:cNvCxnSpPr>
          <p:nvPr/>
        </p:nvCxnSpPr>
        <p:spPr>
          <a:xfrm>
            <a:off x="5934075" y="4629150"/>
            <a:ext cx="2074863" cy="1285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endCxn id="8" idx="3"/>
          </p:cNvCxnSpPr>
          <p:nvPr/>
        </p:nvCxnSpPr>
        <p:spPr>
          <a:xfrm flipV="1">
            <a:off x="5934075" y="3076575"/>
            <a:ext cx="458788" cy="920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endCxn id="9" idx="4"/>
          </p:cNvCxnSpPr>
          <p:nvPr/>
        </p:nvCxnSpPr>
        <p:spPr>
          <a:xfrm flipH="1" flipV="1">
            <a:off x="5591175" y="2578100"/>
            <a:ext cx="80963" cy="4095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endCxn id="10" idx="6"/>
          </p:cNvCxnSpPr>
          <p:nvPr/>
        </p:nvCxnSpPr>
        <p:spPr>
          <a:xfrm flipH="1" flipV="1">
            <a:off x="4838700" y="3013075"/>
            <a:ext cx="533400" cy="1555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11" idx="3"/>
          </p:cNvCxnSpPr>
          <p:nvPr/>
        </p:nvCxnSpPr>
        <p:spPr>
          <a:xfrm flipV="1">
            <a:off x="6704013" y="2447925"/>
            <a:ext cx="650875" cy="3508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endCxn id="12" idx="2"/>
          </p:cNvCxnSpPr>
          <p:nvPr/>
        </p:nvCxnSpPr>
        <p:spPr>
          <a:xfrm flipV="1">
            <a:off x="6780213" y="2903538"/>
            <a:ext cx="649287" cy="698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endCxn id="7" idx="4"/>
          </p:cNvCxnSpPr>
          <p:nvPr/>
        </p:nvCxnSpPr>
        <p:spPr>
          <a:xfrm flipV="1">
            <a:off x="6565900" y="2212975"/>
            <a:ext cx="138113" cy="509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0" idx="1"/>
          </p:cNvCxnSpPr>
          <p:nvPr/>
        </p:nvCxnSpPr>
        <p:spPr>
          <a:xfrm flipH="1" flipV="1">
            <a:off x="3986213" y="2622550"/>
            <a:ext cx="479425" cy="2428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10" idx="0"/>
          </p:cNvCxnSpPr>
          <p:nvPr/>
        </p:nvCxnSpPr>
        <p:spPr>
          <a:xfrm flipV="1">
            <a:off x="4619625" y="2455863"/>
            <a:ext cx="180975" cy="349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endCxn id="14" idx="7"/>
          </p:cNvCxnSpPr>
          <p:nvPr/>
        </p:nvCxnSpPr>
        <p:spPr>
          <a:xfrm flipH="1">
            <a:off x="3709988" y="5084763"/>
            <a:ext cx="644525" cy="1889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3" idx="5"/>
            <a:endCxn id="16" idx="1"/>
          </p:cNvCxnSpPr>
          <p:nvPr/>
        </p:nvCxnSpPr>
        <p:spPr>
          <a:xfrm>
            <a:off x="4826000" y="5203825"/>
            <a:ext cx="400050" cy="4841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endCxn id="15" idx="0"/>
          </p:cNvCxnSpPr>
          <p:nvPr/>
        </p:nvCxnSpPr>
        <p:spPr>
          <a:xfrm flipH="1">
            <a:off x="4383088" y="5284788"/>
            <a:ext cx="119062" cy="387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16" idx="6"/>
            <a:endCxn id="17" idx="3"/>
          </p:cNvCxnSpPr>
          <p:nvPr/>
        </p:nvCxnSpPr>
        <p:spPr>
          <a:xfrm flipV="1">
            <a:off x="5600700" y="5640388"/>
            <a:ext cx="554038" cy="193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16" idx="5"/>
            <a:endCxn id="19" idx="1"/>
          </p:cNvCxnSpPr>
          <p:nvPr/>
        </p:nvCxnSpPr>
        <p:spPr>
          <a:xfrm>
            <a:off x="5535613" y="5981700"/>
            <a:ext cx="439737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endCxn id="18" idx="2"/>
          </p:cNvCxnSpPr>
          <p:nvPr/>
        </p:nvCxnSpPr>
        <p:spPr>
          <a:xfrm>
            <a:off x="5573713" y="5895975"/>
            <a:ext cx="866775" cy="1603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20" idx="2"/>
            <a:endCxn id="22" idx="6"/>
          </p:cNvCxnSpPr>
          <p:nvPr/>
        </p:nvCxnSpPr>
        <p:spPr>
          <a:xfrm flipH="1" flipV="1">
            <a:off x="7323138" y="6056313"/>
            <a:ext cx="600075" cy="52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20" idx="3"/>
            <a:endCxn id="21" idx="7"/>
          </p:cNvCxnSpPr>
          <p:nvPr/>
        </p:nvCxnSpPr>
        <p:spPr>
          <a:xfrm flipH="1">
            <a:off x="7613650" y="6302375"/>
            <a:ext cx="395288" cy="142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23" idx="0"/>
          </p:cNvCxnSpPr>
          <p:nvPr/>
        </p:nvCxnSpPr>
        <p:spPr>
          <a:xfrm>
            <a:off x="4498975" y="6042025"/>
            <a:ext cx="277813" cy="339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41" name="Picture 2" descr="C:\Users\aks\AppData\Local\Microsoft\Windows\Temporary Internet Files\Content.IE5\HKQ49L95\MC9004326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67138"/>
            <a:ext cx="13176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타원 47"/>
          <p:cNvSpPr/>
          <p:nvPr/>
        </p:nvSpPr>
        <p:spPr>
          <a:xfrm>
            <a:off x="3667125" y="6072188"/>
            <a:ext cx="214313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49" name="직선 화살표 연결선 48"/>
          <p:cNvCxnSpPr>
            <a:stCxn id="15" idx="3"/>
            <a:endCxn id="48" idx="7"/>
          </p:cNvCxnSpPr>
          <p:nvPr/>
        </p:nvCxnSpPr>
        <p:spPr>
          <a:xfrm flipH="1">
            <a:off x="3849688" y="6026150"/>
            <a:ext cx="377825" cy="777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44" name="Picture 6" descr="C:\Users\aks\AppData\Local\Microsoft\Windows\Temporary Internet Files\Content.IE5\RJHIS6PJ\MC90044153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343275"/>
            <a:ext cx="13446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시대의 지식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35496" y="0"/>
            <a:ext cx="259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인문학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7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내용 개체 틀 1"/>
          <p:cNvSpPr>
            <a:spLocks noGrp="1"/>
          </p:cNvSpPr>
          <p:nvPr>
            <p:ph idx="1"/>
          </p:nvPr>
        </p:nvSpPr>
        <p:spPr>
          <a:xfrm>
            <a:off x="231774" y="1124744"/>
            <a:ext cx="6098381" cy="857250"/>
          </a:xfrm>
        </p:spPr>
        <p:txBody>
          <a:bodyPr/>
          <a:lstStyle/>
          <a:p>
            <a:r>
              <a:rPr lang="ko-KR" altLang="en-US" sz="2000" dirty="0" smtClean="0">
                <a:latin typeface="+mn-ea"/>
                <a:ea typeface="+mn-ea"/>
              </a:rPr>
              <a:t>전통시대의 지식을 그대로 디지털 매체에 수록</a:t>
            </a:r>
            <a:endParaRPr lang="en-US" altLang="ko-KR" sz="2000" dirty="0" smtClean="0">
              <a:latin typeface="+mn-ea"/>
              <a:ea typeface="+mn-ea"/>
            </a:endParaRPr>
          </a:p>
        </p:txBody>
      </p:sp>
      <p:pic>
        <p:nvPicPr>
          <p:cNvPr id="30723" name="Picture 2" descr="C:\Users\aks\AppData\Local\Microsoft\Windows\Temporary Internet Files\Content.IE5\RJHIS6PJ\MP900448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091656"/>
            <a:ext cx="6492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C:\Users\aks\AppData\Local\Microsoft\Windows\Temporary Internet Files\Content.IE5\AJB9H62P\MC900441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7969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C:\Users\aks\AppData\Local\Microsoft\Windows\Temporary Internet Files\Content.IE5\VS27LFJV\MC9003311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093119"/>
            <a:ext cx="7842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C:\Users\aks\AppData\Local\Microsoft\Windows\Temporary Internet Files\Content.IE5\AJB9H62P\MC9004123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299869"/>
            <a:ext cx="1008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폭발 1 3"/>
          <p:cNvSpPr/>
          <p:nvPr/>
        </p:nvSpPr>
        <p:spPr>
          <a:xfrm>
            <a:off x="5003800" y="2836069"/>
            <a:ext cx="1851025" cy="2463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원통 5"/>
          <p:cNvSpPr/>
          <p:nvPr/>
        </p:nvSpPr>
        <p:spPr>
          <a:xfrm>
            <a:off x="4140200" y="2139156"/>
            <a:ext cx="576263" cy="7207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원통 56"/>
          <p:cNvSpPr/>
          <p:nvPr/>
        </p:nvSpPr>
        <p:spPr>
          <a:xfrm>
            <a:off x="3411538" y="3220244"/>
            <a:ext cx="576262" cy="7191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원통 57"/>
          <p:cNvSpPr/>
          <p:nvPr/>
        </p:nvSpPr>
        <p:spPr>
          <a:xfrm>
            <a:off x="3452813" y="4426744"/>
            <a:ext cx="576262" cy="7207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0" name="원통 59"/>
          <p:cNvSpPr/>
          <p:nvPr/>
        </p:nvSpPr>
        <p:spPr>
          <a:xfrm>
            <a:off x="4211638" y="5406231"/>
            <a:ext cx="576262" cy="7191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2689225" y="2524919"/>
            <a:ext cx="14509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1657350" y="3628231"/>
            <a:ext cx="17541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1944688" y="4685506"/>
            <a:ext cx="14700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>
            <a:off x="2555875" y="5766594"/>
            <a:ext cx="166846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6" name="Picture 6" descr="C:\Users\aks\AppData\Local\Microsoft\Windows\Temporary Internet Files\Content.IE5\RJHIS6PJ\MC90044153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3259931"/>
            <a:ext cx="116363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직선 화살표 연결선 68"/>
          <p:cNvCxnSpPr/>
          <p:nvPr/>
        </p:nvCxnSpPr>
        <p:spPr>
          <a:xfrm flipH="1" flipV="1">
            <a:off x="4787900" y="2597944"/>
            <a:ext cx="2482850" cy="13319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 flipH="1" flipV="1">
            <a:off x="4140200" y="3628231"/>
            <a:ext cx="3282950" cy="454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>
            <a:off x="4140200" y="4234656"/>
            <a:ext cx="3435350" cy="4508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flipH="1">
            <a:off x="4932363" y="4387056"/>
            <a:ext cx="2795587" cy="134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5" name="직사각형 1"/>
          <p:cNvSpPr>
            <a:spLocks noChangeArrowheads="1"/>
          </p:cNvSpPr>
          <p:nvPr/>
        </p:nvSpPr>
        <p:spPr bwMode="auto">
          <a:xfrm>
            <a:off x="6736445" y="2499518"/>
            <a:ext cx="2232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맑은 고딕" panose="020B0503020000020004" pitchFamily="50" charset="-127"/>
              <a:buChar char="※"/>
            </a:pPr>
            <a:r>
              <a:rPr lang="ko-KR" altLang="en-US" sz="1600" dirty="0">
                <a:latin typeface="+mn-ea"/>
                <a:ea typeface="+mn-ea"/>
                <a:cs typeface="함초롬바탕" panose="02030504000101010101" pitchFamily="18" charset="-127"/>
              </a:rPr>
              <a:t>관련이 있는 지식은 이용자가 스스로 탐색해야 함</a:t>
            </a: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현재까지의 인문 지식 정보화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5496" y="0"/>
            <a:ext cx="259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직선 연결선 71"/>
          <p:cNvCxnSpPr/>
          <p:nvPr/>
        </p:nvCxnSpPr>
        <p:spPr bwMode="auto">
          <a:xfrm flipH="1">
            <a:off x="5437188" y="2755900"/>
            <a:ext cx="65087" cy="534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8" name="Document"/>
          <p:cNvSpPr>
            <a:spLocks noEditPoints="1" noChangeArrowheads="1"/>
          </p:cNvSpPr>
          <p:nvPr/>
        </p:nvSpPr>
        <p:spPr bwMode="auto">
          <a:xfrm>
            <a:off x="4033859" y="3212997"/>
            <a:ext cx="2213573" cy="9134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ko-KR" altLang="en-US"/>
          </a:p>
        </p:txBody>
      </p:sp>
      <p:grpSp>
        <p:nvGrpSpPr>
          <p:cNvPr id="31759" name="그룹 46"/>
          <p:cNvGrpSpPr>
            <a:grpSpLocks/>
          </p:cNvGrpSpPr>
          <p:nvPr/>
        </p:nvGrpSpPr>
        <p:grpSpPr bwMode="auto">
          <a:xfrm>
            <a:off x="6615586" y="2913426"/>
            <a:ext cx="924778" cy="325996"/>
            <a:chOff x="4513728" y="2331596"/>
            <a:chExt cx="1524350" cy="458625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4512948" y="2331085"/>
              <a:ext cx="1525560" cy="4600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/>
            </a:p>
          </p:txBody>
        </p:sp>
        <p:sp>
          <p:nvSpPr>
            <p:cNvPr id="31796" name="Rectangle 6"/>
            <p:cNvSpPr>
              <a:spLocks noChangeArrowheads="1"/>
            </p:cNvSpPr>
            <p:nvPr/>
          </p:nvSpPr>
          <p:spPr bwMode="auto">
            <a:xfrm>
              <a:off x="4657744" y="2349342"/>
              <a:ext cx="980809" cy="30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v"/>
                <a:defRPr kumimoji="1" sz="240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“</a:t>
              </a:r>
              <a:r>
                <a:rPr lang="ko-KR" altLang="en-US" sz="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岳陽樓</a:t>
              </a:r>
              <a:r>
                <a:rPr lang="en-US" altLang="ko-KR" sz="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”</a:t>
              </a:r>
              <a:endParaRPr lang="ko-KR" altLang="en-US" sz="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1760" name="그룹 45"/>
          <p:cNvGrpSpPr>
            <a:grpSpLocks/>
          </p:cNvGrpSpPr>
          <p:nvPr/>
        </p:nvGrpSpPr>
        <p:grpSpPr bwMode="auto">
          <a:xfrm>
            <a:off x="6618643" y="3785573"/>
            <a:ext cx="924778" cy="342468"/>
            <a:chOff x="4657744" y="4185743"/>
            <a:chExt cx="1584176" cy="542044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4657136" y="4186716"/>
              <a:ext cx="1585433" cy="5402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/>
            </a:p>
          </p:txBody>
        </p:sp>
        <p:sp>
          <p:nvSpPr>
            <p:cNvPr id="31794" name="Rectangle 6"/>
            <p:cNvSpPr>
              <a:spLocks noChangeArrowheads="1"/>
            </p:cNvSpPr>
            <p:nvPr/>
          </p:nvSpPr>
          <p:spPr bwMode="auto">
            <a:xfrm>
              <a:off x="4720433" y="4294354"/>
              <a:ext cx="1458797" cy="3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v"/>
                <a:defRPr kumimoji="1" sz="240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“</a:t>
              </a:r>
              <a:r>
                <a:rPr lang="ko-KR" altLang="en-US" sz="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先憂後樂</a:t>
              </a:r>
              <a:r>
                <a:rPr lang="en-US" altLang="ko-KR" sz="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”</a:t>
              </a:r>
              <a:endParaRPr lang="ko-KR" altLang="en-US" sz="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31761" name="Rectangle 3"/>
          <p:cNvSpPr>
            <a:spLocks noChangeArrowheads="1"/>
          </p:cNvSpPr>
          <p:nvPr/>
        </p:nvSpPr>
        <p:spPr bwMode="auto">
          <a:xfrm>
            <a:off x="4022260" y="3207909"/>
            <a:ext cx="2254147" cy="9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……</a:t>
            </a:r>
          </a:p>
          <a:p>
            <a:pPr eaLnBrk="1" hangingPunct="1">
              <a:buFontTx/>
              <a:buNone/>
            </a:pP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居廟堂之高則憂其民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處江湖之遠則憂其君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eaLnBrk="1" hangingPunct="1">
              <a:buFontTx/>
              <a:buNone/>
            </a:pP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是進亦憂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退亦憂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然則何時而樂耶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?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 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 eaLnBrk="1" hangingPunct="1">
              <a:buFontTx/>
              <a:buNone/>
            </a:pP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其必曰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“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先天下之憂而憂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後天下之樂而樂</a:t>
            </a:r>
            <a:r>
              <a:rPr lang="ko-KR" altLang="en-US" sz="8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”</a:t>
            </a:r>
            <a:r>
              <a:rPr lang="ko-KR" altLang="en-US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歟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!</a:t>
            </a:r>
          </a:p>
          <a:p>
            <a:pPr eaLnBrk="1" hangingPunct="1">
              <a:buFontTx/>
              <a:buNone/>
            </a:pP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噫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! </a:t>
            </a:r>
            <a:r>
              <a:rPr lang="ko-KR" altLang="en-US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微斯人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吾誰與歸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? </a:t>
            </a:r>
          </a:p>
        </p:txBody>
      </p:sp>
      <p:pic>
        <p:nvPicPr>
          <p:cNvPr id="31762" name="Picture 6" descr="a1632fd4967e4320a18bb7f1_uichol5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78" y="3211860"/>
            <a:ext cx="881346" cy="5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5" descr="이미지를 클릭하시면 창이 닫힙니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97" y="2147053"/>
            <a:ext cx="579190" cy="6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8" descr="20081008092028496_uichol57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38" y="4520208"/>
            <a:ext cx="838430" cy="6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24" y="2236056"/>
            <a:ext cx="542255" cy="6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Document"/>
          <p:cNvSpPr>
            <a:spLocks noEditPoints="1" noChangeArrowheads="1"/>
          </p:cNvSpPr>
          <p:nvPr/>
        </p:nvSpPr>
        <p:spPr bwMode="auto">
          <a:xfrm>
            <a:off x="1198563" y="3206097"/>
            <a:ext cx="1208639" cy="60697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1419732468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1767" name="직사각형 60"/>
          <p:cNvSpPr>
            <a:spLocks noChangeArrowheads="1"/>
          </p:cNvSpPr>
          <p:nvPr/>
        </p:nvSpPr>
        <p:spPr bwMode="auto">
          <a:xfrm>
            <a:off x="1465720" y="3290812"/>
            <a:ext cx="924778" cy="4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昔聞洞庭水</a:t>
            </a:r>
            <a:endParaRPr lang="en-US" altLang="zh-TW" sz="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今上岳陽樓</a:t>
            </a:r>
            <a:endParaRPr lang="en-US" altLang="zh-TW" sz="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…..</a:t>
            </a:r>
            <a:endParaRPr lang="ko-KR" altLang="en-US" sz="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768" name="Document"/>
          <p:cNvSpPr>
            <a:spLocks noEditPoints="1" noChangeArrowheads="1"/>
          </p:cNvSpPr>
          <p:nvPr/>
        </p:nvSpPr>
        <p:spPr bwMode="auto">
          <a:xfrm>
            <a:off x="1205032" y="4152908"/>
            <a:ext cx="1208639" cy="5954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129046502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1769" name="직사각형 62"/>
          <p:cNvSpPr>
            <a:spLocks noChangeArrowheads="1"/>
          </p:cNvSpPr>
          <p:nvPr/>
        </p:nvSpPr>
        <p:spPr bwMode="auto">
          <a:xfrm>
            <a:off x="1199899" y="4262441"/>
            <a:ext cx="1408903" cy="4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녜</a:t>
            </a:r>
            <a:r>
              <a:rPr lang="ko-KR" altLang="en-US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8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洞庭ㅅ</a:t>
            </a:r>
            <a:r>
              <a:rPr lang="ko-KR" altLang="en-US" sz="8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므를</a:t>
            </a:r>
            <a:r>
              <a:rPr lang="ko-KR" altLang="en-US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듣다니</a:t>
            </a: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오늘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岳陽樓의</a:t>
            </a:r>
            <a:r>
              <a:rPr lang="ko-KR" altLang="en-US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8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올오라</a:t>
            </a:r>
            <a:endParaRPr lang="en-US" altLang="ko-KR" sz="8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8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…..</a:t>
            </a:r>
            <a:endParaRPr lang="ko-KR" altLang="en-US" sz="8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1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85" y="5149934"/>
            <a:ext cx="782165" cy="4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79" y="2090738"/>
            <a:ext cx="744025" cy="4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10" y="4471457"/>
            <a:ext cx="741745" cy="4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16" y="4477015"/>
            <a:ext cx="708359" cy="4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58" y="2280541"/>
            <a:ext cx="733859" cy="51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16" y="2090738"/>
            <a:ext cx="719997" cy="4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64" y="5197425"/>
            <a:ext cx="734092" cy="4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29" y="5204423"/>
            <a:ext cx="708359" cy="44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직선 연결선 74"/>
          <p:cNvCxnSpPr>
            <a:endCxn id="31762" idx="2"/>
          </p:cNvCxnSpPr>
          <p:nvPr/>
        </p:nvCxnSpPr>
        <p:spPr bwMode="auto">
          <a:xfrm flipV="1">
            <a:off x="3268663" y="3797300"/>
            <a:ext cx="0" cy="784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 bwMode="auto">
          <a:xfrm flipH="1">
            <a:off x="6276975" y="3057525"/>
            <a:ext cx="352425" cy="452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>
            <a:stCxn id="42" idx="1"/>
            <a:endCxn id="31761" idx="3"/>
          </p:cNvCxnSpPr>
          <p:nvPr/>
        </p:nvCxnSpPr>
        <p:spPr bwMode="auto">
          <a:xfrm flipH="1" flipV="1">
            <a:off x="6276975" y="3678238"/>
            <a:ext cx="341313" cy="2778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39" idx="0"/>
            <a:endCxn id="31771" idx="2"/>
          </p:cNvCxnSpPr>
          <p:nvPr/>
        </p:nvCxnSpPr>
        <p:spPr bwMode="auto">
          <a:xfrm flipH="1" flipV="1">
            <a:off x="7002463" y="2552700"/>
            <a:ext cx="76200" cy="3603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>
            <a:stCxn id="31772" idx="0"/>
            <a:endCxn id="42" idx="2"/>
          </p:cNvCxnSpPr>
          <p:nvPr/>
        </p:nvCxnSpPr>
        <p:spPr bwMode="auto">
          <a:xfrm flipV="1">
            <a:off x="6972300" y="4127500"/>
            <a:ext cx="107950" cy="3444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31773" idx="0"/>
            <a:endCxn id="42" idx="2"/>
          </p:cNvCxnSpPr>
          <p:nvPr/>
        </p:nvCxnSpPr>
        <p:spPr bwMode="auto">
          <a:xfrm flipH="1" flipV="1">
            <a:off x="7080250" y="4127500"/>
            <a:ext cx="882650" cy="3492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31776" idx="0"/>
          </p:cNvCxnSpPr>
          <p:nvPr/>
        </p:nvCxnSpPr>
        <p:spPr bwMode="auto">
          <a:xfrm flipH="1" flipV="1">
            <a:off x="6975475" y="4937125"/>
            <a:ext cx="1588" cy="260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 bwMode="auto">
          <a:xfrm flipH="1" flipV="1">
            <a:off x="7961313" y="4937125"/>
            <a:ext cx="1587" cy="260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>
            <a:stCxn id="31775" idx="1"/>
            <a:endCxn id="31771" idx="3"/>
          </p:cNvCxnSpPr>
          <p:nvPr/>
        </p:nvCxnSpPr>
        <p:spPr bwMode="auto">
          <a:xfrm flipH="1">
            <a:off x="7373938" y="2314575"/>
            <a:ext cx="234950" cy="79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 bwMode="auto">
          <a:xfrm>
            <a:off x="3684588" y="3468688"/>
            <a:ext cx="349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 bwMode="auto">
          <a:xfrm>
            <a:off x="2413000" y="3389313"/>
            <a:ext cx="3905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endCxn id="31766" idx="2"/>
          </p:cNvCxnSpPr>
          <p:nvPr/>
        </p:nvCxnSpPr>
        <p:spPr bwMode="auto">
          <a:xfrm flipH="1">
            <a:off x="1800225" y="2867025"/>
            <a:ext cx="3175" cy="341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 bwMode="auto">
          <a:xfrm flipH="1">
            <a:off x="1798638" y="3817938"/>
            <a:ext cx="1587" cy="339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 bwMode="auto">
          <a:xfrm>
            <a:off x="1765300" y="4794250"/>
            <a:ext cx="0" cy="4095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31774" idx="2"/>
            <a:endCxn id="31762" idx="0"/>
          </p:cNvCxnSpPr>
          <p:nvPr/>
        </p:nvCxnSpPr>
        <p:spPr bwMode="auto">
          <a:xfrm flipH="1">
            <a:off x="3268663" y="2795588"/>
            <a:ext cx="1587" cy="415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Picture 6" descr="C:\Users\aks\AppData\Local\Microsoft\Windows\Temporary Internet Files\Content.IE5\RJHIS6PJ\MC900441533[1]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89588"/>
            <a:ext cx="11398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내용 개체 틀 1"/>
          <p:cNvSpPr>
            <a:spLocks noGrp="1"/>
          </p:cNvSpPr>
          <p:nvPr>
            <p:ph idx="1"/>
          </p:nvPr>
        </p:nvSpPr>
        <p:spPr>
          <a:xfrm>
            <a:off x="250825" y="1165225"/>
            <a:ext cx="8642350" cy="534988"/>
          </a:xfrm>
        </p:spPr>
        <p:txBody>
          <a:bodyPr/>
          <a:lstStyle/>
          <a:p>
            <a:r>
              <a:rPr lang="ko-KR" altLang="en-US" sz="2000" dirty="0" smtClean="0">
                <a:latin typeface="+mn-ea"/>
                <a:ea typeface="+mn-ea"/>
              </a:rPr>
              <a:t>지식의 조각들이 다른 지식으로 가는 다양한 연결고리를 갖게 하는 것</a:t>
            </a:r>
          </a:p>
        </p:txBody>
      </p:sp>
      <p:pic>
        <p:nvPicPr>
          <p:cNvPr id="31749" name="Picture 2" descr="C:\Users\aks\AppData\Local\Microsoft\Windows\Temporary Internet Files\Content.IE5\AJB9H62P\MC900412188[1].wmf">
            <a:hlinkClick r:id="rId14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691188"/>
            <a:ext cx="881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위쪽 화살표 142"/>
          <p:cNvSpPr/>
          <p:nvPr/>
        </p:nvSpPr>
        <p:spPr>
          <a:xfrm>
            <a:off x="4984750" y="4652963"/>
            <a:ext cx="288925" cy="776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2" name="위쪽 화살표 151"/>
          <p:cNvSpPr/>
          <p:nvPr/>
        </p:nvSpPr>
        <p:spPr>
          <a:xfrm rot="19170334">
            <a:off x="3851275" y="5459413"/>
            <a:ext cx="287338" cy="573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3" name="위쪽 화살표 152"/>
          <p:cNvSpPr/>
          <p:nvPr/>
        </p:nvSpPr>
        <p:spPr>
          <a:xfrm rot="2634330">
            <a:off x="6064250" y="5486400"/>
            <a:ext cx="287338" cy="588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85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인문학이 추구하는 지식 네트워크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5496" y="0"/>
            <a:ext cx="259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8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000613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인문학</a:t>
            </a:r>
            <a:r>
              <a: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큐레이션</a:t>
            </a:r>
            <a:r>
              <a: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000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아카이브</a:t>
            </a:r>
            <a:r>
              <a:rPr lang="ko-KR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디지털 인문학 선언 </a:t>
            </a:r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2.0, </a:t>
            </a:r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미국</a:t>
            </a:r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)*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인문학과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큐레이션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496" y="0"/>
            <a:ext cx="259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7702" y="6309319"/>
            <a:ext cx="8314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*The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Humanities Manifesto 2.0, http://manifesto.humanities.ucla.edu/2009/05/29/the-digital-humanities-manifesto-20/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3553" y="1628800"/>
            <a:ext cx="7978887" cy="4536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Humanists recognize curation as a central feature of the future of the Humanities disciplines.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디지털 인문학자들은 큐레이션을 미래 </a:t>
            </a:r>
            <a:r>
              <a:rPr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인문학의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주요 특성으로 인식한다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Curation means making arguments through objects as well as words, images, and sounds. </a:t>
            </a:r>
          </a:p>
          <a:p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큐레이션은 단어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이미지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소리 뿐만 아니라 </a:t>
            </a:r>
            <a:r>
              <a:rPr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실물을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통해 논의하는 것을 의미한다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Curation is an augmented scholarly practice that also powerfully augments teaching and learning. </a:t>
            </a:r>
            <a:r>
              <a:rPr lang="ko-KR" alt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큐레이션은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학문을 강화하고 증대시키는 활동이며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또한 이로 인해 교육과 학습의 증진을 가져올 수 있다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It summons future generations of humanists to set to work right from the start with the very stuff of culture and history: to become directly engaged in the gathering and production of knowledge under the guidance of expert researchers in a true laboratory-like setting.             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미래 세대의 인문학자들은 초반부터  문화와 역사의 핵심적 자료를 가지고 연구를 시작한다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이것은 실제 </a:t>
            </a:r>
            <a:r>
              <a:rPr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실험실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</a:t>
            </a:r>
            <a:r>
              <a:rPr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같은 현장에서 전문 연구자들의 안내하에 지식의 수집 및 생산에 직접 참여하게 됨을 의미한다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Curation creates the preconditions for modes of scholarship that step outside the boundaries of one's own expert language into a more fluid public realm, where traditional forms of scholarship can be </a:t>
            </a:r>
            <a:r>
              <a:rPr lang="en-US" altLang="ko-KR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multipurposed</a:t>
            </a: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large-scale participatory generation of archival repositories under the expert guidance of a scholar.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큐레이션은  학문 연구에 있어서  개별 학자의 전문언어범위를 벗어나 유동적인 공공영역으로 나가게 만든다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여기에서 전통적 형태의 학문은 학자의 </a:t>
            </a:r>
            <a:r>
              <a:rPr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전문가적 </a:t>
            </a:r>
            <a:r>
              <a:rPr lang="ko-KR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지도하에 대규모 아카이브 저장소를  생성하는 데에 다목적으로 쓰일 수 있다</a:t>
            </a:r>
            <a:r>
              <a:rPr lang="en-US" altLang="ko-K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000613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디지털 </a:t>
            </a:r>
            <a:r>
              <a:rPr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아카이브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ko-KR" altLang="en-US" sz="2000" dirty="0" smtClean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디지털 </a:t>
            </a:r>
            <a:r>
              <a:rPr lang="ko-KR" altLang="en-US" dirty="0">
                <a:latin typeface="+mn-ea"/>
                <a:ea typeface="+mn-ea"/>
              </a:rPr>
              <a:t>기술을 도구로 </a:t>
            </a:r>
            <a:r>
              <a:rPr lang="ko-KR" altLang="en-US" dirty="0" smtClean="0">
                <a:latin typeface="+mn-ea"/>
                <a:ea typeface="+mn-ea"/>
              </a:rPr>
              <a:t> 삼아 전통적인 </a:t>
            </a:r>
            <a:r>
              <a:rPr lang="ko-KR" altLang="en-US" dirty="0" err="1" smtClean="0">
                <a:latin typeface="+mn-ea"/>
                <a:ea typeface="+mn-ea"/>
              </a:rPr>
              <a:t>아카이브</a:t>
            </a:r>
            <a:r>
              <a:rPr lang="ko-KR" altLang="en-US" dirty="0" smtClean="0">
                <a:latin typeface="+mn-ea"/>
                <a:ea typeface="+mn-ea"/>
              </a:rPr>
              <a:t> 기능을 효율화하는 것만을 의미하지 않는다</a:t>
            </a:r>
            <a:r>
              <a:rPr lang="en-US" altLang="ko-KR" dirty="0" smtClean="0">
                <a:latin typeface="+mn-ea"/>
                <a:ea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분과학문의 벽을 넘어서서 폭넓은 지식의 문맥을 이루어</a:t>
            </a:r>
            <a:r>
              <a:rPr lang="ko-KR" altLang="en-US" dirty="0">
                <a:latin typeface="+mn-ea"/>
                <a:ea typeface="+mn-ea"/>
              </a:rPr>
              <a:t>내</a:t>
            </a:r>
            <a:r>
              <a:rPr lang="ko-KR" altLang="en-US" dirty="0" smtClean="0">
                <a:latin typeface="+mn-ea"/>
                <a:ea typeface="+mn-ea"/>
              </a:rPr>
              <a:t>는 것이 디지털 인문학의 관심사이듯이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디지털 </a:t>
            </a:r>
            <a:r>
              <a:rPr lang="ko-KR" altLang="en-US" dirty="0" err="1" smtClean="0">
                <a:latin typeface="+mn-ea"/>
                <a:ea typeface="+mn-ea"/>
              </a:rPr>
              <a:t>아카이브의</a:t>
            </a:r>
            <a:r>
              <a:rPr lang="ko-KR" altLang="en-US" dirty="0" smtClean="0">
                <a:latin typeface="+mn-ea"/>
                <a:ea typeface="+mn-ea"/>
              </a:rPr>
              <a:t> 새로운 과제는 </a:t>
            </a:r>
            <a:r>
              <a:rPr lang="ko-KR" altLang="en-US" dirty="0" err="1" smtClean="0">
                <a:latin typeface="+mn-ea"/>
                <a:ea typeface="+mn-ea"/>
              </a:rPr>
              <a:t>아카이브의</a:t>
            </a:r>
            <a:r>
              <a:rPr lang="ko-KR" altLang="en-US" dirty="0" smtClean="0">
                <a:latin typeface="+mn-ea"/>
                <a:ea typeface="+mn-ea"/>
              </a:rPr>
              <a:t> 실물 자료 </a:t>
            </a:r>
            <a:r>
              <a:rPr lang="ko-KR" altLang="en-US" dirty="0">
                <a:latin typeface="+mn-ea"/>
                <a:ea typeface="+mn-ea"/>
              </a:rPr>
              <a:t>하나 하나가 인류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국가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지역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조직의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문화에 관한 지식의 문맥</a:t>
            </a:r>
            <a:r>
              <a:rPr lang="en-US" altLang="ko-KR" dirty="0">
                <a:latin typeface="+mn-ea"/>
                <a:ea typeface="+mn-ea"/>
              </a:rPr>
              <a:t>(context) </a:t>
            </a:r>
            <a:r>
              <a:rPr lang="ko-KR" altLang="en-US" dirty="0">
                <a:latin typeface="+mn-ea"/>
                <a:ea typeface="+mn-ea"/>
              </a:rPr>
              <a:t>속에서 하나의 </a:t>
            </a:r>
            <a:r>
              <a:rPr lang="ko-KR" altLang="en-US" dirty="0" err="1">
                <a:latin typeface="+mn-ea"/>
                <a:ea typeface="+mn-ea"/>
              </a:rPr>
              <a:t>노드</a:t>
            </a:r>
            <a:r>
              <a:rPr lang="en-US" altLang="ko-KR" dirty="0">
                <a:latin typeface="+mn-ea"/>
                <a:ea typeface="+mn-ea"/>
              </a:rPr>
              <a:t>(node)</a:t>
            </a:r>
            <a:r>
              <a:rPr lang="ko-KR" altLang="en-US" dirty="0">
                <a:latin typeface="+mn-ea"/>
                <a:ea typeface="+mn-ea"/>
              </a:rPr>
              <a:t>로 </a:t>
            </a:r>
            <a:r>
              <a:rPr lang="ko-KR" altLang="en-US" dirty="0" smtClean="0">
                <a:latin typeface="+mn-ea"/>
                <a:ea typeface="+mn-ea"/>
              </a:rPr>
              <a:t>기능할 수 있게 하는 것</a:t>
            </a:r>
            <a:r>
              <a:rPr lang="en-US" altLang="ko-KR" dirty="0" smtClean="0">
                <a:latin typeface="+mn-ea"/>
                <a:ea typeface="+mn-ea"/>
              </a:rPr>
              <a:t>. ☞ Digital Curation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시대의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496" y="0"/>
            <a:ext cx="259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79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000613"/>
            <a:ext cx="727280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디지털 인문학과 디지털 </a:t>
            </a:r>
            <a:r>
              <a:rPr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아카이브</a:t>
            </a:r>
            <a:endParaRPr lang="en-US" altLang="ko-KR" sz="2000" b="1" dirty="0" smtClean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ko-KR" altLang="en-US" sz="2000" dirty="0" smtClean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디지털 </a:t>
            </a:r>
            <a:r>
              <a:rPr lang="ko-KR" altLang="en-US" dirty="0">
                <a:latin typeface="+mn-ea"/>
                <a:ea typeface="+mn-ea"/>
              </a:rPr>
              <a:t>인문학의 세계에서는 </a:t>
            </a:r>
            <a:r>
              <a:rPr lang="ko-KR" altLang="en-US" dirty="0" smtClean="0">
                <a:latin typeface="+mn-ea"/>
                <a:ea typeface="+mn-ea"/>
              </a:rPr>
              <a:t>인문학 연구실과 </a:t>
            </a:r>
            <a:r>
              <a:rPr lang="ko-KR" altLang="en-US" dirty="0" err="1">
                <a:latin typeface="+mn-ea"/>
                <a:ea typeface="+mn-ea"/>
              </a:rPr>
              <a:t>아카이브가</a:t>
            </a:r>
            <a:r>
              <a:rPr lang="ko-KR" altLang="en-US" dirty="0">
                <a:latin typeface="+mn-ea"/>
                <a:ea typeface="+mn-ea"/>
              </a:rPr>
              <a:t> 별개의 분리된 영역일 수 없다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인문학 연구실 </a:t>
            </a:r>
            <a:r>
              <a:rPr lang="en-US" altLang="ko-KR" dirty="0" smtClean="0">
                <a:latin typeface="+mn-ea"/>
                <a:ea typeface="+mn-ea"/>
              </a:rPr>
              <a:t>……</a:t>
            </a:r>
            <a:r>
              <a:rPr lang="ko-KR" altLang="en-US" dirty="0" smtClean="0">
                <a:latin typeface="+mn-ea"/>
                <a:ea typeface="+mn-ea"/>
              </a:rPr>
              <a:t>인문 지식을 탐구할 때</a:t>
            </a:r>
            <a:r>
              <a:rPr lang="en-US" altLang="ko-KR" dirty="0" smtClean="0">
                <a:latin typeface="+mn-ea"/>
                <a:ea typeface="+mn-ea"/>
              </a:rPr>
              <a:t>,  </a:t>
            </a:r>
            <a:r>
              <a:rPr lang="ko-KR" altLang="en-US" dirty="0" smtClean="0">
                <a:latin typeface="+mn-ea"/>
                <a:ea typeface="+mn-ea"/>
              </a:rPr>
              <a:t>그 </a:t>
            </a:r>
            <a:r>
              <a:rPr lang="ko-KR" altLang="en-US" dirty="0">
                <a:latin typeface="+mn-ea"/>
                <a:ea typeface="+mn-ea"/>
              </a:rPr>
              <a:t>지식의 근거가 되는 원천 자료를 </a:t>
            </a:r>
            <a:r>
              <a:rPr lang="ko-KR" altLang="en-US" dirty="0" err="1">
                <a:latin typeface="+mn-ea"/>
                <a:ea typeface="+mn-ea"/>
              </a:rPr>
              <a:t>아카이브에서</a:t>
            </a:r>
            <a:r>
              <a:rPr lang="ko-KR" altLang="en-US" dirty="0">
                <a:latin typeface="+mn-ea"/>
                <a:ea typeface="+mn-ea"/>
              </a:rPr>
              <a:t> 바로 </a:t>
            </a:r>
            <a:r>
              <a:rPr lang="ko-KR" altLang="en-US" dirty="0" smtClean="0">
                <a:latin typeface="+mn-ea"/>
                <a:ea typeface="+mn-ea"/>
              </a:rPr>
              <a:t>참조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latin typeface="+mn-ea"/>
                <a:ea typeface="+mn-ea"/>
              </a:rPr>
              <a:t>아카이브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en-US" altLang="ko-KR" dirty="0" smtClean="0">
                <a:latin typeface="+mn-ea"/>
                <a:ea typeface="+mn-ea"/>
              </a:rPr>
              <a:t>….. 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실물 </a:t>
            </a:r>
            <a:r>
              <a:rPr lang="ko-KR" altLang="en-US" dirty="0" smtClean="0">
                <a:latin typeface="+mn-ea"/>
                <a:ea typeface="+mn-ea"/>
              </a:rPr>
              <a:t>자료 하나 하나에 대해 그것이 </a:t>
            </a:r>
            <a:r>
              <a:rPr lang="ko-KR" altLang="en-US" dirty="0">
                <a:latin typeface="+mn-ea"/>
                <a:ea typeface="+mn-ea"/>
              </a:rPr>
              <a:t>역사적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문화적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사회적으로 어떠한 문맥 속에서 의미를 갖는 것인지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인문학 지식과의 연계를 통해 </a:t>
            </a:r>
            <a:r>
              <a:rPr lang="ko-KR" altLang="en-US" dirty="0" smtClean="0">
                <a:latin typeface="+mn-ea"/>
                <a:ea typeface="+mn-ea"/>
              </a:rPr>
              <a:t>설명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이것을 실현하는 융합연구가 디지털 </a:t>
            </a:r>
            <a:r>
              <a:rPr lang="ko-KR" altLang="en-US" dirty="0" err="1">
                <a:latin typeface="+mn-ea"/>
                <a:ea typeface="+mn-ea"/>
              </a:rPr>
              <a:t>큐레이션</a:t>
            </a:r>
            <a:endParaRPr lang="en-US" altLang="ko-KR" dirty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그러한 융합연구의 현장이자 그 성과를 사회적으로 공유하는 체계의 중심이 디지털 </a:t>
            </a:r>
            <a:r>
              <a:rPr lang="ko-KR" altLang="en-US" dirty="0" err="1" smtClean="0">
                <a:latin typeface="+mn-ea"/>
                <a:ea typeface="+mn-ea"/>
              </a:rPr>
              <a:t>아카이브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endParaRPr lang="en-US" altLang="ko-KR" dirty="0" smtClean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시대의 인문학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496" y="0"/>
            <a:ext cx="259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64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 flipV="1">
            <a:off x="971550" y="0"/>
            <a:ext cx="0" cy="685800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0" y="5301208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75" name="Rectangle 54"/>
          <p:cNvSpPr>
            <a:spLocks noChangeArrowheads="1"/>
          </p:cNvSpPr>
          <p:nvPr/>
        </p:nvSpPr>
        <p:spPr bwMode="auto">
          <a:xfrm>
            <a:off x="539750" y="3868738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719138" y="3865563"/>
            <a:ext cx="306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</a:p>
        </p:txBody>
      </p:sp>
      <p:sp>
        <p:nvSpPr>
          <p:cNvPr id="3083" name="Rectangle 54"/>
          <p:cNvSpPr>
            <a:spLocks noChangeArrowheads="1"/>
          </p:cNvSpPr>
          <p:nvPr/>
        </p:nvSpPr>
        <p:spPr bwMode="auto">
          <a:xfrm>
            <a:off x="539750" y="4512295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9138" y="4509120"/>
            <a:ext cx="2916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552177" y="5153421"/>
            <a:ext cx="3600202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5782" y="5153421"/>
            <a:ext cx="3618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3. </a:t>
            </a:r>
            <a:r>
              <a:rPr lang="en-US" altLang="ko-KR" sz="1400" b="1" dirty="0" err="1">
                <a:solidFill>
                  <a:schemeClr val="bg1"/>
                </a:solidFill>
                <a:latin typeface="+mn-ea"/>
              </a:rPr>
              <a:t>Encyves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백과사전과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아카이브의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 만남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539750" y="5805264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3356" y="5805264"/>
            <a:ext cx="3486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교육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•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사례</a:t>
            </a:r>
          </a:p>
        </p:txBody>
      </p:sp>
    </p:spTree>
    <p:extLst>
      <p:ext uri="{BB962C8B-B14F-4D97-AF65-F5344CB8AC3E}">
        <p14:creationId xmlns:p14="http://schemas.microsoft.com/office/powerpoint/2010/main" val="40749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7544" y="908720"/>
            <a:ext cx="8352928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83568" y="1000613"/>
            <a:ext cx="792088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+mn-ea"/>
                <a:ea typeface="+mn-ea"/>
              </a:rPr>
              <a:t>디지털 시대의 백과사전 편찬 연구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endParaRPr lang="ko-KR" altLang="en-US" sz="2000" b="1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+mn-lt"/>
                <a:ea typeface="+mn-ea"/>
              </a:rPr>
              <a:t>오늘날 세계의 어느 유명 출판사도 더 이상 종이로 된 백과사전을 간행하지 않는다</a:t>
            </a:r>
            <a:r>
              <a:rPr lang="en-US" altLang="ko-KR" sz="1600" dirty="0" smtClean="0">
                <a:latin typeface="+mn-lt"/>
                <a:ea typeface="+mn-ea"/>
              </a:rPr>
              <a:t>. </a:t>
            </a:r>
            <a:r>
              <a:rPr lang="ko-KR" altLang="en-US" sz="1600" dirty="0" smtClean="0">
                <a:latin typeface="+mn-lt"/>
                <a:ea typeface="+mn-ea"/>
              </a:rPr>
              <a:t>과거에 백과사전이 누렸던 지위를 이제는 인터넷이 차지하고 있다</a:t>
            </a:r>
            <a:r>
              <a:rPr lang="en-US" altLang="ko-KR" sz="1600" dirty="0" smtClean="0">
                <a:latin typeface="+mn-lt"/>
                <a:ea typeface="+mn-ea"/>
              </a:rPr>
              <a:t>.  </a:t>
            </a:r>
            <a:r>
              <a:rPr lang="ko-KR" altLang="en-US" sz="1600" dirty="0" smtClean="0">
                <a:latin typeface="+mn-lt"/>
                <a:ea typeface="+mn-ea"/>
              </a:rPr>
              <a:t>그렇다고 해서</a:t>
            </a:r>
            <a:r>
              <a:rPr lang="en-US" altLang="ko-KR" sz="1600" dirty="0" smtClean="0">
                <a:latin typeface="+mn-lt"/>
                <a:ea typeface="+mn-ea"/>
              </a:rPr>
              <a:t>, </a:t>
            </a:r>
            <a:r>
              <a:rPr lang="ko-KR" altLang="en-US" sz="1600" dirty="0" smtClean="0">
                <a:latin typeface="+mn-lt"/>
                <a:ea typeface="+mn-ea"/>
              </a:rPr>
              <a:t>지난날 인문학자들에게 가장 큰 규모의 지식 사업으로 여겨졌던 백과사전 편찬이 디지털 세계에서 사라지게 되는 것은 아니다</a:t>
            </a:r>
            <a:r>
              <a:rPr lang="en-US" altLang="ko-KR" sz="1600" dirty="0" smtClean="0">
                <a:latin typeface="+mn-lt"/>
                <a:ea typeface="+mn-ea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err="1" smtClean="0">
                <a:latin typeface="+mn-lt"/>
                <a:ea typeface="+mn-ea"/>
              </a:rPr>
              <a:t>아카이브의</a:t>
            </a:r>
            <a:r>
              <a:rPr lang="ko-KR" altLang="en-US" sz="1600" dirty="0" smtClean="0">
                <a:latin typeface="+mn-lt"/>
                <a:ea typeface="+mn-ea"/>
              </a:rPr>
              <a:t> 실물 정보가 그 </a:t>
            </a:r>
            <a:r>
              <a:rPr lang="ko-KR" altLang="en-US" sz="1600" dirty="0" err="1" smtClean="0">
                <a:latin typeface="+mn-lt"/>
                <a:ea typeface="+mn-ea"/>
              </a:rPr>
              <a:t>활용성</a:t>
            </a:r>
            <a:r>
              <a:rPr lang="ko-KR" altLang="en-US" sz="1600" dirty="0" smtClean="0">
                <a:latin typeface="+mn-lt"/>
                <a:ea typeface="+mn-ea"/>
              </a:rPr>
              <a:t> 증대를 위해 확장된 지식으로 나아가려 하고 있고</a:t>
            </a:r>
            <a:r>
              <a:rPr lang="en-US" altLang="ko-KR" sz="1600" dirty="0" smtClean="0">
                <a:latin typeface="+mn-lt"/>
                <a:ea typeface="+mn-ea"/>
              </a:rPr>
              <a:t>, </a:t>
            </a:r>
            <a:r>
              <a:rPr lang="ko-KR" altLang="en-US" sz="1600" dirty="0" smtClean="0">
                <a:latin typeface="+mn-lt"/>
                <a:ea typeface="+mn-ea"/>
              </a:rPr>
              <a:t>학계의 전문적인 학술연구가 대중의 지적 호기심에 닿을 수 있는 실마리를 찾으려 하고 있다</a:t>
            </a:r>
            <a:r>
              <a:rPr lang="en-US" altLang="ko-KR" sz="1600" dirty="0" smtClean="0">
                <a:latin typeface="+mn-lt"/>
                <a:ea typeface="+mn-ea"/>
              </a:rPr>
              <a:t>. </a:t>
            </a:r>
            <a:r>
              <a:rPr lang="ko-KR" altLang="en-US" sz="1600" dirty="0" smtClean="0">
                <a:latin typeface="+mn-lt"/>
                <a:ea typeface="+mn-ea"/>
              </a:rPr>
              <a:t>한층 넓어진 지식 유통의 세계에서는 수요와 공급이 적정하게 만날 수 있도록 하는 지식의 매개자 역할이 더욱 중요하다</a:t>
            </a:r>
            <a:r>
              <a:rPr lang="en-US" altLang="ko-KR" sz="1600" dirty="0" smtClean="0">
                <a:latin typeface="+mn-lt"/>
                <a:ea typeface="+mn-ea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+mn-lt"/>
                <a:ea typeface="+mn-ea"/>
              </a:rPr>
              <a:t>과거의 백과사전 </a:t>
            </a:r>
            <a:r>
              <a:rPr lang="ko-KR" altLang="en-US" sz="1600" dirty="0" err="1" smtClean="0">
                <a:latin typeface="+mn-lt"/>
                <a:ea typeface="+mn-ea"/>
              </a:rPr>
              <a:t>콘텐츠를</a:t>
            </a:r>
            <a:r>
              <a:rPr lang="ko-KR" altLang="en-US" sz="1600" dirty="0" smtClean="0">
                <a:latin typeface="+mn-lt"/>
                <a:ea typeface="+mn-ea"/>
              </a:rPr>
              <a:t> 그대로 디지털 미디어에 담아내는 방식으로는 그러한 역할을 기대할 수 없다</a:t>
            </a:r>
            <a:r>
              <a:rPr lang="en-US" altLang="ko-KR" sz="1600" dirty="0" smtClean="0">
                <a:latin typeface="+mn-lt"/>
                <a:ea typeface="+mn-ea"/>
              </a:rPr>
              <a:t>. </a:t>
            </a:r>
            <a:r>
              <a:rPr lang="ko-KR" altLang="en-US" sz="1600" dirty="0" smtClean="0">
                <a:latin typeface="+mn-lt"/>
                <a:ea typeface="+mn-ea"/>
              </a:rPr>
              <a:t>디지털 시대의 백과사전은 </a:t>
            </a:r>
            <a:r>
              <a:rPr lang="ko-KR" altLang="en-US" sz="1600" dirty="0" err="1" smtClean="0">
                <a:latin typeface="+mn-lt"/>
                <a:ea typeface="+mn-ea"/>
              </a:rPr>
              <a:t>시맨틱</a:t>
            </a:r>
            <a:r>
              <a:rPr lang="ko-KR" altLang="en-US" sz="1600" dirty="0" smtClean="0">
                <a:latin typeface="+mn-lt"/>
                <a:ea typeface="+mn-ea"/>
              </a:rPr>
              <a:t> 웹의 철학을 좇아 새로운 체제로 편성되어야 한다</a:t>
            </a:r>
            <a:r>
              <a:rPr lang="en-US" altLang="ko-KR" sz="1600" dirty="0" smtClean="0">
                <a:latin typeface="+mn-lt"/>
                <a:ea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    (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김현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백과사전적 </a:t>
            </a:r>
            <a:r>
              <a:rPr lang="ko-KR" alt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아카이브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, 『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디지털 인문학 입문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』 , 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외국어대학교 지식출판부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함초롬바탕" panose="02030504000101010101" pitchFamily="18" charset="-127"/>
              </a:rPr>
              <a:t>, 2016.) </a:t>
            </a:r>
          </a:p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시대의 백과사전 편찬 연구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496" y="0"/>
            <a:ext cx="25026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백과사전과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4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000613"/>
            <a:ext cx="792088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+mn-ea"/>
                <a:ea typeface="+mn-ea"/>
              </a:rPr>
              <a:t>디지털 시대의 백과 사전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endParaRPr lang="ko-KR" altLang="en-US" sz="2000" b="1" dirty="0">
              <a:latin typeface="+mn-ea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lt"/>
                <a:ea typeface="+mn-ea"/>
              </a:rPr>
              <a:t>디지털 </a:t>
            </a:r>
            <a:r>
              <a:rPr lang="ko-KR" altLang="en-US" dirty="0">
                <a:latin typeface="+mn-lt"/>
                <a:ea typeface="+mn-ea"/>
              </a:rPr>
              <a:t>시대에는 이 시대에 적합한 새로운 형태의 </a:t>
            </a:r>
            <a:r>
              <a:rPr lang="ko-KR" altLang="en-US" dirty="0" smtClean="0">
                <a:latin typeface="+mn-lt"/>
                <a:ea typeface="+mn-ea"/>
              </a:rPr>
              <a:t>백과사전이 필요</a:t>
            </a:r>
            <a:r>
              <a:rPr lang="en-US" altLang="ko-KR" dirty="0" smtClean="0">
                <a:latin typeface="+mn-lt"/>
                <a:ea typeface="+mn-ea"/>
              </a:rPr>
              <a:t>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lt"/>
                <a:ea typeface="+mn-ea"/>
              </a:rPr>
              <a:t>디지털 </a:t>
            </a:r>
            <a:r>
              <a:rPr lang="ko-KR" altLang="en-US" dirty="0">
                <a:latin typeface="+mn-lt"/>
                <a:ea typeface="+mn-ea"/>
              </a:rPr>
              <a:t>시대에는 인터넷 상에 구현된 월드 </a:t>
            </a:r>
            <a:r>
              <a:rPr lang="ko-KR" altLang="en-US" dirty="0" err="1">
                <a:latin typeface="+mn-lt"/>
                <a:ea typeface="+mn-ea"/>
              </a:rPr>
              <a:t>와이드</a:t>
            </a:r>
            <a:r>
              <a:rPr lang="ko-KR" altLang="en-US" dirty="0">
                <a:latin typeface="+mn-lt"/>
                <a:ea typeface="+mn-ea"/>
              </a:rPr>
              <a:t> 웹이 종래의 ‘백과사전’의 역할을 </a:t>
            </a:r>
            <a:r>
              <a:rPr lang="ko-KR" altLang="en-US" dirty="0" smtClean="0">
                <a:latin typeface="+mn-lt"/>
                <a:ea typeface="+mn-ea"/>
              </a:rPr>
              <a:t>대신</a:t>
            </a:r>
            <a:r>
              <a:rPr lang="en-US" altLang="ko-KR" dirty="0" smtClean="0">
                <a:latin typeface="+mn-lt"/>
                <a:ea typeface="+mn-ea"/>
              </a:rPr>
              <a:t>.</a:t>
            </a:r>
            <a:endParaRPr lang="en-US" altLang="ko-KR" dirty="0">
              <a:latin typeface="+mn-lt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lt"/>
                <a:ea typeface="+mn-ea"/>
              </a:rPr>
              <a:t>종래의 백과사전은 매체의 제약으로 인해 </a:t>
            </a:r>
            <a:r>
              <a:rPr lang="en-US" altLang="ko-KR" dirty="0" smtClean="0">
                <a:latin typeface="+mn-lt"/>
                <a:ea typeface="+mn-ea"/>
              </a:rPr>
              <a:t>‘</a:t>
            </a:r>
            <a:r>
              <a:rPr lang="ko-KR" altLang="en-US" dirty="0" smtClean="0">
                <a:latin typeface="+mn-lt"/>
                <a:ea typeface="+mn-ea"/>
              </a:rPr>
              <a:t>개설적인 안내</a:t>
            </a:r>
            <a:r>
              <a:rPr lang="en-US" altLang="ko-KR" dirty="0" smtClean="0">
                <a:latin typeface="+mn-lt"/>
                <a:ea typeface="+mn-ea"/>
              </a:rPr>
              <a:t>’ </a:t>
            </a:r>
            <a:r>
              <a:rPr lang="ko-KR" altLang="en-US" dirty="0" smtClean="0">
                <a:latin typeface="+mn-lt"/>
                <a:ea typeface="+mn-ea"/>
              </a:rPr>
              <a:t>기능을 넘어서기 어려웠지만</a:t>
            </a:r>
            <a:r>
              <a:rPr lang="en-US" altLang="ko-KR" dirty="0" smtClean="0">
                <a:latin typeface="+mn-lt"/>
                <a:ea typeface="+mn-ea"/>
              </a:rPr>
              <a:t>, </a:t>
            </a:r>
            <a:r>
              <a:rPr lang="ko-KR" altLang="en-US" dirty="0" smtClean="0">
                <a:latin typeface="+mn-lt"/>
                <a:ea typeface="+mn-ea"/>
              </a:rPr>
              <a:t>디지털 환경에서는 </a:t>
            </a:r>
            <a:r>
              <a:rPr lang="ko-KR" altLang="en-US" dirty="0" smtClean="0">
                <a:latin typeface="+mn-ea"/>
                <a:ea typeface="+mn-ea"/>
              </a:rPr>
              <a:t>→ </a:t>
            </a:r>
            <a:r>
              <a:rPr lang="en-US" altLang="ko-KR" dirty="0" smtClean="0">
                <a:latin typeface="+mn-ea"/>
                <a:ea typeface="+mn-ea"/>
              </a:rPr>
              <a:t>‘</a:t>
            </a:r>
            <a:r>
              <a:rPr lang="ko-KR" altLang="en-US" dirty="0" smtClean="0">
                <a:latin typeface="+mn-ea"/>
                <a:ea typeface="+mn-ea"/>
              </a:rPr>
              <a:t>보다 전문적인 지식</a:t>
            </a:r>
            <a:r>
              <a:rPr lang="en-US" altLang="ko-KR" dirty="0" smtClean="0">
                <a:latin typeface="+mn-ea"/>
                <a:ea typeface="+mn-ea"/>
              </a:rPr>
              <a:t>’</a:t>
            </a:r>
            <a:r>
              <a:rPr lang="ko-KR" altLang="en-US" dirty="0" smtClean="0">
                <a:latin typeface="+mn-ea"/>
                <a:ea typeface="+mn-ea"/>
              </a:rPr>
              <a:t> → </a:t>
            </a:r>
            <a:r>
              <a:rPr lang="en-US" altLang="ko-KR" dirty="0" smtClean="0">
                <a:latin typeface="+mn-ea"/>
                <a:ea typeface="+mn-ea"/>
              </a:rPr>
              <a:t>‘</a:t>
            </a:r>
            <a:r>
              <a:rPr lang="ko-KR" altLang="en-US" dirty="0" smtClean="0">
                <a:latin typeface="+mn-ea"/>
                <a:ea typeface="+mn-ea"/>
              </a:rPr>
              <a:t>그 지식의 근거가 되는 원천 자료</a:t>
            </a:r>
            <a:r>
              <a:rPr lang="en-US" altLang="ko-KR" dirty="0" smtClean="0">
                <a:latin typeface="+mn-ea"/>
                <a:ea typeface="+mn-ea"/>
              </a:rPr>
              <a:t>’</a:t>
            </a:r>
            <a:r>
              <a:rPr lang="ko-KR" altLang="en-US" dirty="0" smtClean="0">
                <a:latin typeface="+mn-ea"/>
                <a:ea typeface="+mn-ea"/>
              </a:rPr>
              <a:t>로의 연계가 가능</a:t>
            </a:r>
            <a:endParaRPr lang="ko-KR" altLang="en-US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dirty="0">
              <a:latin typeface="+mn-lt"/>
              <a:ea typeface="+mn-ea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Encyves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시대의 백과사전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5496" y="0"/>
            <a:ext cx="25026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백과사전과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026" name="Picture 2" descr="민족문화대백과사전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31952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인터넷 검색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52" y="4797152"/>
            <a:ext cx="22680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4860032" y="544522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9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 flipV="1">
            <a:off x="971550" y="0"/>
            <a:ext cx="0" cy="685800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0" y="4005064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75" name="Rectangle 54"/>
          <p:cNvSpPr>
            <a:spLocks noChangeArrowheads="1"/>
          </p:cNvSpPr>
          <p:nvPr/>
        </p:nvSpPr>
        <p:spPr bwMode="auto">
          <a:xfrm>
            <a:off x="539750" y="3868738"/>
            <a:ext cx="3600202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719138" y="3865563"/>
            <a:ext cx="306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</a:p>
        </p:txBody>
      </p:sp>
      <p:sp>
        <p:nvSpPr>
          <p:cNvPr id="3083" name="Rectangle 54"/>
          <p:cNvSpPr>
            <a:spLocks noChangeArrowheads="1"/>
          </p:cNvSpPr>
          <p:nvPr/>
        </p:nvSpPr>
        <p:spPr bwMode="auto">
          <a:xfrm>
            <a:off x="539750" y="4512295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9138" y="4509120"/>
            <a:ext cx="2916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552177" y="5153421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5782" y="5153421"/>
            <a:ext cx="3618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3. </a:t>
            </a:r>
            <a:r>
              <a:rPr lang="en-US" altLang="ko-KR" sz="1400" b="1" dirty="0" err="1">
                <a:solidFill>
                  <a:schemeClr val="bg1"/>
                </a:solidFill>
                <a:latin typeface="+mn-ea"/>
              </a:rPr>
              <a:t>Encyves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백과사전과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아카이브의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 만남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539750" y="5805264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3356" y="5805264"/>
            <a:ext cx="3486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교육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•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사례</a:t>
            </a:r>
          </a:p>
        </p:txBody>
      </p:sp>
    </p:spTree>
    <p:extLst>
      <p:ext uri="{BB962C8B-B14F-4D97-AF65-F5344CB8AC3E}">
        <p14:creationId xmlns:p14="http://schemas.microsoft.com/office/powerpoint/2010/main" val="22594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70774" y="4151000"/>
            <a:ext cx="7145642" cy="2302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83568" y="1000613"/>
            <a:ext cx="792088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+mn-ea"/>
                <a:ea typeface="+mn-ea"/>
              </a:rPr>
              <a:t>디지털 시대의 </a:t>
            </a:r>
            <a:r>
              <a:rPr lang="ko-KR" altLang="en-US" sz="2000" b="1" dirty="0" err="1" smtClean="0">
                <a:latin typeface="+mn-ea"/>
                <a:ea typeface="+mn-ea"/>
              </a:rPr>
              <a:t>아카이브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endParaRPr lang="ko-KR" altLang="en-US" sz="2000" b="1" dirty="0">
              <a:latin typeface="+mn-ea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lt"/>
                <a:ea typeface="+mn-ea"/>
              </a:rPr>
              <a:t>현대 사회는 </a:t>
            </a:r>
            <a:r>
              <a:rPr lang="ko-KR" altLang="en-US" dirty="0" err="1" smtClean="0">
                <a:latin typeface="+mn-lt"/>
                <a:ea typeface="+mn-ea"/>
              </a:rPr>
              <a:t>아카이브에</a:t>
            </a:r>
            <a:r>
              <a:rPr lang="ko-KR" altLang="en-US" dirty="0" smtClean="0">
                <a:latin typeface="+mn-lt"/>
                <a:ea typeface="+mn-ea"/>
              </a:rPr>
              <a:t> 대해서도 변화를 요구 </a:t>
            </a:r>
            <a:endParaRPr lang="en-US" altLang="ko-KR" dirty="0" smtClean="0">
              <a:latin typeface="+mn-lt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latin typeface="+mn-lt"/>
                <a:ea typeface="+mn-ea"/>
              </a:rPr>
              <a:t>아카이브의</a:t>
            </a:r>
            <a:r>
              <a:rPr lang="ko-KR" altLang="en-US" dirty="0" smtClean="0">
                <a:latin typeface="+mn-lt"/>
                <a:ea typeface="+mn-ea"/>
              </a:rPr>
              <a:t> 전통적인 임무는 </a:t>
            </a:r>
            <a:r>
              <a:rPr lang="ko-KR" altLang="en-US" dirty="0" err="1" smtClean="0">
                <a:latin typeface="+mn-lt"/>
                <a:ea typeface="+mn-ea"/>
              </a:rPr>
              <a:t>의미있는</a:t>
            </a:r>
            <a:r>
              <a:rPr lang="ko-KR" altLang="en-US" dirty="0" smtClean="0">
                <a:latin typeface="+mn-lt"/>
                <a:ea typeface="+mn-ea"/>
              </a:rPr>
              <a:t> 실물 자료의 수집과 보존</a:t>
            </a:r>
            <a:endParaRPr lang="en-US" altLang="ko-KR" dirty="0">
              <a:latin typeface="+mn-lt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lt"/>
                <a:ea typeface="+mn-ea"/>
              </a:rPr>
              <a:t>오늘날에는 그 실물 자료의 </a:t>
            </a:r>
            <a:r>
              <a:rPr lang="en-US" altLang="ko-KR" dirty="0" smtClean="0">
                <a:latin typeface="+mn-lt"/>
                <a:ea typeface="+mn-ea"/>
              </a:rPr>
              <a:t>‘</a:t>
            </a:r>
            <a:r>
              <a:rPr lang="ko-KR" altLang="en-US" dirty="0" err="1" smtClean="0">
                <a:latin typeface="+mn-lt"/>
                <a:ea typeface="+mn-ea"/>
              </a:rPr>
              <a:t>활용성</a:t>
            </a:r>
            <a:r>
              <a:rPr lang="en-US" altLang="ko-KR" dirty="0" smtClean="0">
                <a:latin typeface="+mn-lt"/>
                <a:ea typeface="+mn-ea"/>
              </a:rPr>
              <a:t>’</a:t>
            </a:r>
            <a:r>
              <a:rPr lang="ko-KR" altLang="en-US" dirty="0" smtClean="0">
                <a:latin typeface="+mn-lt"/>
                <a:ea typeface="+mn-ea"/>
              </a:rPr>
              <a:t>을 증대시키는 일이 중요한 과제 </a:t>
            </a:r>
            <a:endParaRPr lang="en-US" altLang="ko-KR" dirty="0" smtClean="0">
              <a:latin typeface="+mn-lt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latin typeface="+mn-lt"/>
                <a:ea typeface="+mn-ea"/>
              </a:rPr>
              <a:t>아카이브의</a:t>
            </a:r>
            <a:r>
              <a:rPr lang="ko-KR" altLang="en-US" dirty="0" smtClean="0">
                <a:latin typeface="+mn-lt"/>
                <a:ea typeface="+mn-ea"/>
              </a:rPr>
              <a:t> </a:t>
            </a:r>
            <a:r>
              <a:rPr lang="en-US" altLang="ko-KR" dirty="0" smtClean="0">
                <a:latin typeface="+mn-lt"/>
                <a:ea typeface="+mn-ea"/>
              </a:rPr>
              <a:t>‘</a:t>
            </a:r>
            <a:r>
              <a:rPr lang="ko-KR" altLang="en-US" dirty="0" smtClean="0">
                <a:latin typeface="+mn-lt"/>
                <a:ea typeface="+mn-ea"/>
              </a:rPr>
              <a:t>실물 자료</a:t>
            </a:r>
            <a:r>
              <a:rPr lang="en-US" altLang="ko-KR" dirty="0" smtClean="0">
                <a:latin typeface="+mn-lt"/>
                <a:ea typeface="+mn-ea"/>
              </a:rPr>
              <a:t>’</a:t>
            </a:r>
            <a:r>
              <a:rPr lang="ko-KR" altLang="en-US" dirty="0" smtClean="0">
                <a:latin typeface="+mn-lt"/>
                <a:ea typeface="+mn-ea"/>
              </a:rPr>
              <a:t>가 독립적으로 존재하기보다 세상 사람들의 다양한 관심사에 긴밀하게 연계되어 있음을 밝히는 </a:t>
            </a:r>
            <a:r>
              <a:rPr lang="ko-KR" altLang="en-US" dirty="0" smtClean="0">
                <a:solidFill>
                  <a:srgbClr val="C00000"/>
                </a:solidFill>
                <a:latin typeface="+mn-lt"/>
                <a:ea typeface="+mn-ea"/>
              </a:rPr>
              <a:t>노력</a:t>
            </a:r>
            <a:r>
              <a:rPr lang="ko-KR" altLang="en-US" dirty="0" smtClean="0">
                <a:latin typeface="+mn-lt"/>
                <a:ea typeface="+mn-ea"/>
              </a:rPr>
              <a:t> 필요</a:t>
            </a:r>
            <a:r>
              <a:rPr lang="en-US" altLang="ko-KR" dirty="0" smtClean="0">
                <a:latin typeface="+mn-lt"/>
                <a:ea typeface="+mn-ea"/>
              </a:rPr>
              <a:t>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+mn-lt"/>
              <a:ea typeface="+mn-ea"/>
            </a:endParaRPr>
          </a:p>
          <a:p>
            <a:pPr marL="358775" indent="-358775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C000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333562" y="4362888"/>
            <a:ext cx="6821988" cy="7624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333562" y="4353409"/>
            <a:ext cx="6246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ko-KR" altLang="en-US" sz="1400" dirty="0">
                <a:solidFill>
                  <a:srgbClr val="C00000"/>
                </a:solidFill>
                <a:latin typeface="+mn-ea"/>
              </a:rPr>
              <a:t>☞ </a:t>
            </a:r>
            <a:r>
              <a:rPr lang="ko-KR" altLang="en-US" sz="1400" dirty="0" err="1">
                <a:solidFill>
                  <a:srgbClr val="C00000"/>
                </a:solidFill>
                <a:latin typeface="+mn-ea"/>
                <a:ea typeface="+mn-ea"/>
              </a:rPr>
              <a:t>아카이브의</a:t>
            </a:r>
            <a:r>
              <a:rPr lang="ko-KR" altLang="en-US" sz="1400" dirty="0">
                <a:solidFill>
                  <a:srgbClr val="C00000"/>
                </a:solidFill>
                <a:latin typeface="+mn-ea"/>
                <a:ea typeface="+mn-ea"/>
              </a:rPr>
              <a:t> 실물자료 하나 하나가 인류</a:t>
            </a:r>
            <a:r>
              <a:rPr lang="en-US" altLang="ko-KR" sz="1400" dirty="0">
                <a:solidFill>
                  <a:srgbClr val="C0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C00000"/>
                </a:solidFill>
                <a:latin typeface="+mn-ea"/>
                <a:ea typeface="+mn-ea"/>
              </a:rPr>
              <a:t>국가</a:t>
            </a:r>
            <a:r>
              <a:rPr lang="en-US" altLang="ko-KR" sz="1400" dirty="0">
                <a:solidFill>
                  <a:srgbClr val="C0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C00000"/>
                </a:solidFill>
                <a:latin typeface="+mn-ea"/>
                <a:ea typeface="+mn-ea"/>
              </a:rPr>
              <a:t>지역</a:t>
            </a:r>
            <a:r>
              <a:rPr lang="en-US" altLang="ko-KR" sz="1400" dirty="0">
                <a:solidFill>
                  <a:srgbClr val="C0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C00000"/>
                </a:solidFill>
                <a:latin typeface="+mn-ea"/>
                <a:ea typeface="+mn-ea"/>
              </a:rPr>
              <a:t>조직의</a:t>
            </a:r>
            <a:r>
              <a:rPr lang="en-US" altLang="ko-KR" sz="1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+mn-ea"/>
                <a:ea typeface="+mn-ea"/>
              </a:rPr>
              <a:t>문화에</a:t>
            </a:r>
            <a:r>
              <a:rPr lang="en-US" altLang="ko-KR" sz="1400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+mn-ea"/>
                <a:ea typeface="+mn-ea"/>
              </a:rPr>
              <a:t>관한 지식의 문맥</a:t>
            </a:r>
            <a:r>
              <a:rPr lang="en-US" altLang="ko-KR" sz="1400" dirty="0">
                <a:solidFill>
                  <a:srgbClr val="C00000"/>
                </a:solidFill>
                <a:latin typeface="+mn-ea"/>
                <a:ea typeface="+mn-ea"/>
              </a:rPr>
              <a:t>(context) </a:t>
            </a:r>
            <a:r>
              <a:rPr lang="ko-KR" altLang="en-US" sz="1400" dirty="0">
                <a:solidFill>
                  <a:srgbClr val="C00000"/>
                </a:solidFill>
                <a:latin typeface="+mn-ea"/>
                <a:ea typeface="+mn-ea"/>
              </a:rPr>
              <a:t>속에서 하나의 </a:t>
            </a:r>
            <a:r>
              <a:rPr lang="ko-KR" altLang="en-US" sz="1400" dirty="0" err="1">
                <a:solidFill>
                  <a:srgbClr val="C00000"/>
                </a:solidFill>
                <a:latin typeface="+mn-ea"/>
                <a:ea typeface="+mn-ea"/>
              </a:rPr>
              <a:t>노드</a:t>
            </a:r>
            <a:r>
              <a:rPr lang="en-US" altLang="ko-KR" sz="1400" dirty="0">
                <a:solidFill>
                  <a:srgbClr val="C00000"/>
                </a:solidFill>
                <a:latin typeface="+mn-ea"/>
                <a:ea typeface="+mn-ea"/>
              </a:rPr>
              <a:t>(node)</a:t>
            </a:r>
            <a:r>
              <a:rPr lang="ko-KR" altLang="en-US" sz="1400" dirty="0">
                <a:solidFill>
                  <a:srgbClr val="C00000"/>
                </a:solidFill>
                <a:latin typeface="+mn-ea"/>
                <a:ea typeface="+mn-ea"/>
              </a:rPr>
              <a:t>로 기능할 수 있도록 하는 일</a:t>
            </a:r>
            <a:endParaRPr lang="ko-KR" altLang="en-US" sz="1400" dirty="0">
              <a:latin typeface="+mn-ea"/>
              <a:ea typeface="+mn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152816" y="3645024"/>
            <a:ext cx="291392" cy="717864"/>
          </a:xfrm>
          <a:prstGeom prst="line">
            <a:avLst/>
          </a:prstGeom>
          <a:ln w="38100">
            <a:solidFill>
              <a:srgbClr val="F26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Encyves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시대의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496" y="0"/>
            <a:ext cx="25026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백과사전과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54" name="Picture 6" descr="C:\Users\aks\AppData\Local\Microsoft\Windows\Temporary Internet Files\Content.IE5\77VFJWDK\sn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37" y="5229200"/>
            <a:ext cx="1800680" cy="107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ip art document pile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0339" y="5229200"/>
            <a:ext cx="963321" cy="11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clip art ware hous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2" name="Picture 14" descr="clip art ware house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22" y="5229200"/>
            <a:ext cx="1769628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84213" y="908720"/>
            <a:ext cx="77762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v"/>
              <a:defRPr/>
            </a:pPr>
            <a:r>
              <a:rPr lang="en-US" altLang="ko-KR" sz="2000" b="1" dirty="0" smtClean="0">
                <a:latin typeface="+mn-ea"/>
              </a:rPr>
              <a:t>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+mn-ea"/>
              </a:rPr>
              <a:t>Encyves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 (</a:t>
            </a:r>
            <a:r>
              <a:rPr lang="en-US" altLang="ko-KR" sz="2000" dirty="0" smtClean="0">
                <a:solidFill>
                  <a:srgbClr val="002060"/>
                </a:solidFill>
                <a:latin typeface="+mn-ea"/>
              </a:rPr>
              <a:t>Encyclopedic </a:t>
            </a:r>
            <a:r>
              <a:rPr lang="en-US" altLang="ko-KR" sz="2000" dirty="0">
                <a:solidFill>
                  <a:srgbClr val="002060"/>
                </a:solidFill>
                <a:latin typeface="+mn-ea"/>
              </a:rPr>
              <a:t>Archives in Digital </a:t>
            </a:r>
            <a:r>
              <a:rPr lang="en-US" altLang="ko-KR" sz="2000" dirty="0" smtClean="0">
                <a:solidFill>
                  <a:srgbClr val="002060"/>
                </a:solidFill>
                <a:latin typeface="+mn-ea"/>
              </a:rPr>
              <a:t>Environment)</a:t>
            </a:r>
            <a:endParaRPr lang="en-US" altLang="ko-KR" sz="2000" b="1" dirty="0">
              <a:solidFill>
                <a:srgbClr val="002060"/>
              </a:solidFill>
              <a:latin typeface="+mn-ea"/>
            </a:endParaRPr>
          </a:p>
          <a:p>
            <a:pPr>
              <a:defRPr/>
            </a:pPr>
            <a:endParaRPr lang="ko-KR" altLang="en-US" dirty="0">
              <a:latin typeface="+mn-ea"/>
              <a:ea typeface="+mn-ea"/>
            </a:endParaRPr>
          </a:p>
          <a:p>
            <a:pPr marL="728663" lvl="1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>
                <a:latin typeface="+mn-ea"/>
                <a:ea typeface="+mn-ea"/>
              </a:rPr>
              <a:t>백과사전적 </a:t>
            </a:r>
            <a:r>
              <a:rPr lang="ko-KR" altLang="en-US" dirty="0" err="1">
                <a:latin typeface="+mn-ea"/>
                <a:ea typeface="+mn-ea"/>
              </a:rPr>
              <a:t>아카이브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err="1">
                <a:latin typeface="+mn-ea"/>
                <a:ea typeface="+mn-ea"/>
              </a:rPr>
              <a:t>Enclopedic</a:t>
            </a:r>
            <a:r>
              <a:rPr lang="en-US" altLang="ko-KR" dirty="0">
                <a:latin typeface="+mn-ea"/>
                <a:ea typeface="+mn-ea"/>
              </a:rPr>
              <a:t> Archives)</a:t>
            </a:r>
            <a:r>
              <a:rPr lang="ko-KR" altLang="en-US" dirty="0">
                <a:latin typeface="+mn-ea"/>
                <a:ea typeface="+mn-ea"/>
              </a:rPr>
              <a:t>란 백과사전의 역할을 하는 지식 정보 네트워크와 </a:t>
            </a:r>
            <a:r>
              <a:rPr lang="ko-KR" altLang="en-US" dirty="0" err="1">
                <a:latin typeface="+mn-ea"/>
                <a:ea typeface="+mn-ea"/>
              </a:rPr>
              <a:t>아카이브</a:t>
            </a:r>
            <a:r>
              <a:rPr lang="ko-KR" altLang="en-US" dirty="0">
                <a:latin typeface="+mn-ea"/>
                <a:ea typeface="+mn-ea"/>
              </a:rPr>
              <a:t> 관리 시스템을 결합하는 데이터 모델에 대한 </a:t>
            </a:r>
            <a:r>
              <a:rPr lang="ko-KR" altLang="en-US" dirty="0" smtClean="0">
                <a:latin typeface="+mn-ea"/>
                <a:ea typeface="+mn-ea"/>
              </a:rPr>
              <a:t>구상</a:t>
            </a:r>
          </a:p>
          <a:p>
            <a:pPr marL="728663" lvl="1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 smtClean="0">
                <a:latin typeface="+mn-ea"/>
                <a:ea typeface="+mn-ea"/>
              </a:rPr>
              <a:t>인문지식의 </a:t>
            </a:r>
            <a:r>
              <a:rPr lang="ko-KR" altLang="en-US" dirty="0">
                <a:latin typeface="+mn-ea"/>
                <a:ea typeface="+mn-ea"/>
              </a:rPr>
              <a:t>‘원천 자료’이자 그 지식의 진실성을 입증하는 ‘증거’인 ‘실물 자료’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기록물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유물 등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데이터가 광대한 인문지식 네트워크의 </a:t>
            </a:r>
            <a:r>
              <a:rPr lang="ko-KR" altLang="en-US" dirty="0" err="1">
                <a:latin typeface="+mn-ea"/>
                <a:ea typeface="+mn-ea"/>
              </a:rPr>
              <a:t>노드</a:t>
            </a:r>
            <a:r>
              <a:rPr lang="en-US" altLang="ko-KR" dirty="0">
                <a:latin typeface="+mn-ea"/>
                <a:ea typeface="+mn-ea"/>
              </a:rPr>
              <a:t>(node)</a:t>
            </a:r>
            <a:r>
              <a:rPr lang="ko-KR" altLang="en-US" dirty="0">
                <a:latin typeface="+mn-ea"/>
                <a:ea typeface="+mn-ea"/>
              </a:rPr>
              <a:t>로 존재하는 세계</a:t>
            </a:r>
          </a:p>
          <a:p>
            <a:pPr marL="728663" lvl="1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>
                <a:latin typeface="+mn-ea"/>
                <a:ea typeface="+mn-ea"/>
              </a:rPr>
              <a:t>‘자료’와 ‘해석’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거기에서 파생된 다양한 부산물이  의미의 연결고리를 좇아 서로 이어질 수 있도록 하는 것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  <a:ea typeface="+mn-ea"/>
              </a:rPr>
              <a:t>☞ 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인문지식 시맨틱 웹으로 확장되는 디지털 </a:t>
            </a:r>
            <a:r>
              <a:rPr lang="ko-KR" altLang="en-US" dirty="0" err="1" smtClean="0">
                <a:solidFill>
                  <a:srgbClr val="C00000"/>
                </a:solidFill>
                <a:latin typeface="+mn-ea"/>
                <a:ea typeface="+mn-ea"/>
              </a:rPr>
              <a:t>아카이브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</a:p>
          <a:p>
            <a:pPr marL="728663" lvl="1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ko-KR" alt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Encyves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5496" y="0"/>
            <a:ext cx="25026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</a:t>
            </a:r>
            <a:r>
              <a:rPr lang="ko-KR" altLang="en-US" sz="1300" b="1" dirty="0">
                <a:solidFill>
                  <a:schemeClr val="bg1"/>
                </a:solidFill>
                <a:latin typeface="+mn-ea"/>
                <a:ea typeface="+mn-ea"/>
              </a:rPr>
              <a:t>전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28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2195736" y="2348880"/>
            <a:ext cx="2088232" cy="21602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64163" y="2492896"/>
            <a:ext cx="2016149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로 구부러진 화살표 5"/>
          <p:cNvSpPr/>
          <p:nvPr/>
        </p:nvSpPr>
        <p:spPr>
          <a:xfrm>
            <a:off x="3671788" y="2708920"/>
            <a:ext cx="2484388" cy="72008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아래로 구부러진 화살표 12"/>
          <p:cNvSpPr/>
          <p:nvPr/>
        </p:nvSpPr>
        <p:spPr>
          <a:xfrm rot="10800000">
            <a:off x="3602332" y="3645022"/>
            <a:ext cx="2484388" cy="62120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967659" y="1304764"/>
            <a:ext cx="7820861" cy="4248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7" descr="C:\Users\aks\AppData\Local\Microsoft\Windows\Temporary Internet Files\Content.IE5\RJHIS6PJ\MC900286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22315"/>
            <a:ext cx="968860" cy="7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ks\AppData\Local\Microsoft\Windows\Temporary Internet Files\Content.IE5\AJB9H62P\MC9002543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795012" y="3933056"/>
            <a:ext cx="953452" cy="7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MCj037997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80" y="1484784"/>
            <a:ext cx="1145085" cy="11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01" y="5470292"/>
            <a:ext cx="1053014" cy="10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3316364" y="786770"/>
            <a:ext cx="3123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3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</a:rPr>
              <a:t>Digital </a:t>
            </a:r>
            <a:r>
              <a:rPr lang="en-US" altLang="ko-KR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</a:rPr>
              <a:t>Encyves</a:t>
            </a:r>
            <a:endParaRPr lang="ko-KR" altLang="en-US" sz="3000" b="1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</a:endParaRPr>
          </a:p>
        </p:txBody>
      </p:sp>
      <p:pic>
        <p:nvPicPr>
          <p:cNvPr id="27" name="Picture 6" descr="C:\Users\aks\AppData\Local\Microsoft\Windows\Temporary Internet Files\Content.IE5\VS27LFJV\MC9002921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987" y="5523563"/>
            <a:ext cx="922974" cy="9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직선 연결선 27"/>
          <p:cNvCxnSpPr/>
          <p:nvPr/>
        </p:nvCxnSpPr>
        <p:spPr>
          <a:xfrm>
            <a:off x="6747394" y="3933056"/>
            <a:ext cx="1042662" cy="402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6747394" y="2390414"/>
            <a:ext cx="1008112" cy="573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6697690" y="3429000"/>
            <a:ext cx="100811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H="1">
            <a:off x="1234578" y="3429000"/>
            <a:ext cx="1321141" cy="0"/>
          </a:xfrm>
          <a:prstGeom prst="line">
            <a:avLst/>
          </a:prstGeom>
          <a:ln w="38100">
            <a:solidFill>
              <a:srgbClr val="F26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 flipV="1">
            <a:off x="1403648" y="2276872"/>
            <a:ext cx="1251077" cy="653895"/>
          </a:xfrm>
          <a:prstGeom prst="line">
            <a:avLst/>
          </a:prstGeom>
          <a:ln w="38100">
            <a:solidFill>
              <a:srgbClr val="F26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1403648" y="4041176"/>
            <a:ext cx="1220774" cy="467944"/>
          </a:xfrm>
          <a:prstGeom prst="line">
            <a:avLst/>
          </a:prstGeom>
          <a:ln w="38100">
            <a:solidFill>
              <a:srgbClr val="F26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C:\Users\aks\AppData\Local\Microsoft\Windows\Temporary Internet Files\Content.IE5\AJB9H62P\MP90038269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3" y="1754395"/>
            <a:ext cx="1169272" cy="7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ks\AppData\Local\Microsoft\Windows\Temporary Internet Files\Content.IE5\VS27LFJV\MP90044912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3" y="2864308"/>
            <a:ext cx="1211581" cy="8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aks\AppData\Local\Microsoft\Windows\Temporary Internet Files\Content.IE5\AJB9H62P\MC90031180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4452"/>
            <a:ext cx="997060" cy="6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2274146" y="3097827"/>
            <a:ext cx="1865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</a:rPr>
              <a:t>Digital Encyclopedia</a:t>
            </a:r>
            <a:endParaRPr lang="ko-KR" altLang="en-US" sz="1600" b="1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</a:endParaRP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5757636" y="3132257"/>
            <a:ext cx="1550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</a:rPr>
              <a:t>Digital Archives</a:t>
            </a:r>
            <a:endParaRPr lang="ko-KR" altLang="en-US" sz="1600" b="1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</a:endParaRPr>
          </a:p>
        </p:txBody>
      </p:sp>
      <p:sp>
        <p:nvSpPr>
          <p:cNvPr id="44" name="오른쪽 화살표 43"/>
          <p:cNvSpPr/>
          <p:nvPr/>
        </p:nvSpPr>
        <p:spPr>
          <a:xfrm rot="17388752">
            <a:off x="2399098" y="4688758"/>
            <a:ext cx="1109376" cy="300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44"/>
          <p:cNvSpPr/>
          <p:nvPr/>
        </p:nvSpPr>
        <p:spPr>
          <a:xfrm rot="6507389">
            <a:off x="2648068" y="4788578"/>
            <a:ext cx="1109376" cy="300498"/>
          </a:xfrm>
          <a:prstGeom prst="rightArrow">
            <a:avLst/>
          </a:prstGeom>
          <a:solidFill>
            <a:srgbClr val="F26C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 rot="14872388">
            <a:off x="6030460" y="4695329"/>
            <a:ext cx="1109376" cy="300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화살표 46"/>
          <p:cNvSpPr/>
          <p:nvPr/>
        </p:nvSpPr>
        <p:spPr>
          <a:xfrm rot="4024770">
            <a:off x="6359626" y="4719559"/>
            <a:ext cx="1109376" cy="300498"/>
          </a:xfrm>
          <a:prstGeom prst="rightArrow">
            <a:avLst/>
          </a:prstGeom>
          <a:solidFill>
            <a:srgbClr val="F26C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56"/>
          <p:cNvSpPr txBox="1">
            <a:spLocks noChangeArrowheads="1"/>
          </p:cNvSpPr>
          <p:nvPr/>
        </p:nvSpPr>
        <p:spPr bwMode="auto">
          <a:xfrm>
            <a:off x="3202756" y="5654204"/>
            <a:ext cx="3772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ko-KR" sz="12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Environment of Semantic Web</a:t>
            </a:r>
            <a:endParaRPr lang="ko-KR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Encyves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5496" y="0"/>
            <a:ext cx="25026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백과사전과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86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16457" y="1628800"/>
            <a:ext cx="6352522" cy="4434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83568" y="1000613"/>
            <a:ext cx="79208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+mn-ea"/>
                <a:ea typeface="+mn-ea"/>
              </a:rPr>
              <a:t>디지털 </a:t>
            </a:r>
            <a:r>
              <a:rPr lang="ko-KR" altLang="en-US" sz="2000" b="1" dirty="0" err="1" smtClean="0">
                <a:latin typeface="+mn-ea"/>
                <a:ea typeface="+mn-ea"/>
              </a:rPr>
              <a:t>아카이브</a:t>
            </a:r>
            <a:r>
              <a:rPr lang="ko-KR" altLang="en-US" sz="2000" b="1" dirty="0" smtClean="0">
                <a:latin typeface="+mn-ea"/>
                <a:ea typeface="+mn-ea"/>
              </a:rPr>
              <a:t> 데이터 모델 개발 사례</a:t>
            </a:r>
            <a:r>
              <a:rPr lang="en-US" altLang="ko-KR" sz="2000" b="1" dirty="0" smtClean="0">
                <a:latin typeface="+mn-ea"/>
                <a:ea typeface="+mn-ea"/>
              </a:rPr>
              <a:t>: </a:t>
            </a:r>
            <a:r>
              <a:rPr lang="ko-KR" altLang="en-US" sz="2000" b="1" dirty="0" smtClean="0">
                <a:latin typeface="+mn-ea"/>
                <a:ea typeface="+mn-ea"/>
              </a:rPr>
              <a:t> </a:t>
            </a:r>
            <a:r>
              <a:rPr lang="en-US" altLang="ko-KR" sz="2000" b="1" dirty="0" smtClean="0">
                <a:latin typeface="+mn-ea"/>
                <a:ea typeface="+mn-ea"/>
              </a:rPr>
              <a:t>CIDOC-CRM*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lt"/>
                <a:ea typeface="+mn-ea"/>
              </a:rPr>
              <a:t>.</a:t>
            </a:r>
            <a:endParaRPr lang="en-US" altLang="ko-KR" sz="1400" dirty="0" smtClean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Encyves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시대의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496" y="0"/>
            <a:ext cx="256192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백과사전과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074" name="Picture 2" descr="http://www.cidoc-crm.org/crm_core/images/mp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05" y="1736933"/>
            <a:ext cx="4930447" cy="37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6309320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Reference Model (“CRM”) by the International Committee for Documentation (CIDOC)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09428" y="5657676"/>
            <a:ext cx="5869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representation of CRM* Core </a:t>
            </a:r>
            <a:r>
              <a:rPr lang="en-US" altLang="ko-K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dtd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http://www.cidoc-crm.org/crm_core/demo/</a:t>
            </a:r>
          </a:p>
        </p:txBody>
      </p:sp>
    </p:spTree>
    <p:extLst>
      <p:ext uri="{BB962C8B-B14F-4D97-AF65-F5344CB8AC3E}">
        <p14:creationId xmlns:p14="http://schemas.microsoft.com/office/powerpoint/2010/main" val="20944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000613"/>
            <a:ext cx="79208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+mn-ea"/>
                <a:ea typeface="+mn-ea"/>
              </a:rPr>
              <a:t>백과사전적 </a:t>
            </a:r>
            <a:r>
              <a:rPr lang="ko-KR" altLang="en-US" sz="2000" b="1" dirty="0" err="1" smtClean="0">
                <a:latin typeface="+mn-ea"/>
                <a:ea typeface="+mn-ea"/>
              </a:rPr>
              <a:t>아카이브의</a:t>
            </a:r>
            <a:r>
              <a:rPr lang="ko-KR" altLang="en-US" sz="2000" b="1" dirty="0" smtClean="0">
                <a:latin typeface="+mn-ea"/>
                <a:ea typeface="+mn-ea"/>
              </a:rPr>
              <a:t> 구현을 위한 과제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endParaRPr lang="ko-KR" altLang="en-US" sz="2000" b="1" dirty="0">
              <a:latin typeface="+mn-ea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백과사전에 담긴 인문지식과 </a:t>
            </a:r>
            <a:r>
              <a:rPr lang="ko-KR" altLang="en-US" dirty="0" err="1" smtClean="0">
                <a:latin typeface="+mn-ea"/>
                <a:ea typeface="+mn-ea"/>
              </a:rPr>
              <a:t>아카이브의</a:t>
            </a:r>
            <a:r>
              <a:rPr lang="ko-KR" altLang="en-US" dirty="0" smtClean="0">
                <a:latin typeface="+mn-ea"/>
                <a:ea typeface="+mn-ea"/>
              </a:rPr>
              <a:t> 실물 정보가 서로 소통할 수 있게 하는 디지털적인 연결의 틀을 공동의 약속으로 제정</a:t>
            </a:r>
            <a:r>
              <a:rPr lang="en-US" altLang="ko-KR" dirty="0" smtClean="0">
                <a:latin typeface="+mn-ea"/>
                <a:ea typeface="+mn-ea"/>
              </a:rPr>
              <a:t>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학계와 </a:t>
            </a:r>
            <a:r>
              <a:rPr lang="ko-KR" altLang="en-US" dirty="0" err="1" smtClean="0">
                <a:latin typeface="+mn-ea"/>
                <a:ea typeface="+mn-ea"/>
              </a:rPr>
              <a:t>아카이브계의</a:t>
            </a:r>
            <a:r>
              <a:rPr lang="ko-KR" altLang="en-US" dirty="0" smtClean="0">
                <a:latin typeface="+mn-ea"/>
                <a:ea typeface="+mn-ea"/>
              </a:rPr>
              <a:t> 연구자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err="1" smtClean="0">
                <a:latin typeface="+mn-ea"/>
                <a:ea typeface="+mn-ea"/>
              </a:rPr>
              <a:t>큐레이터들이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en-US" altLang="ko-KR" dirty="0" err="1" smtClean="0">
                <a:latin typeface="+mn-ea"/>
                <a:ea typeface="+mn-ea"/>
              </a:rPr>
              <a:t>이제부터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만들어낼</a:t>
            </a:r>
            <a:r>
              <a:rPr lang="en-US" altLang="ko-KR" dirty="0">
                <a:latin typeface="+mn-ea"/>
                <a:ea typeface="+mn-ea"/>
              </a:rPr>
              <a:t> ‘</a:t>
            </a:r>
            <a:r>
              <a:rPr lang="en-US" altLang="ko-KR" dirty="0" err="1">
                <a:latin typeface="+mn-ea"/>
                <a:ea typeface="+mn-ea"/>
              </a:rPr>
              <a:t>인문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지식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데이터</a:t>
            </a:r>
            <a:r>
              <a:rPr lang="en-US" altLang="ko-KR" dirty="0">
                <a:latin typeface="+mn-ea"/>
                <a:ea typeface="+mn-ea"/>
              </a:rPr>
              <a:t>’ </a:t>
            </a:r>
            <a:r>
              <a:rPr lang="en-US" altLang="ko-KR" dirty="0" err="1">
                <a:latin typeface="+mn-ea"/>
                <a:ea typeface="+mn-ea"/>
              </a:rPr>
              <a:t>속에</a:t>
            </a:r>
            <a:r>
              <a:rPr lang="en-US" altLang="ko-KR" dirty="0">
                <a:latin typeface="+mn-ea"/>
                <a:ea typeface="+mn-ea"/>
              </a:rPr>
              <a:t> 그 </a:t>
            </a:r>
            <a:r>
              <a:rPr lang="en-US" altLang="ko-KR" dirty="0" err="1">
                <a:latin typeface="+mn-ea"/>
                <a:ea typeface="+mn-ea"/>
              </a:rPr>
              <a:t>약속에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의한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메타데이터를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 smtClean="0">
                <a:latin typeface="+mn-ea"/>
                <a:ea typeface="+mn-ea"/>
              </a:rPr>
              <a:t>첨가</a:t>
            </a:r>
            <a:endParaRPr lang="en-US" altLang="ko-KR" dirty="0" smtClean="0">
              <a:latin typeface="+mn-ea"/>
              <a:ea typeface="+mn-ea"/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현 단계에서는</a:t>
            </a:r>
            <a:r>
              <a:rPr lang="en-US" altLang="ko-KR" dirty="0" smtClean="0">
                <a:latin typeface="+mn-ea"/>
                <a:ea typeface="+mn-ea"/>
              </a:rPr>
              <a:t>,  </a:t>
            </a:r>
            <a:r>
              <a:rPr lang="ko-KR" altLang="en-US" dirty="0" smtClean="0">
                <a:latin typeface="+mn-ea"/>
                <a:ea typeface="+mn-ea"/>
              </a:rPr>
              <a:t>미래의 인문학 연구자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ko-KR" altLang="en-US" dirty="0" err="1" smtClean="0">
                <a:latin typeface="+mn-ea"/>
                <a:ea typeface="+mn-ea"/>
              </a:rPr>
              <a:t>큐레이터들에게</a:t>
            </a:r>
            <a:r>
              <a:rPr lang="ko-KR" altLang="en-US" dirty="0" smtClean="0">
                <a:latin typeface="+mn-ea"/>
                <a:ea typeface="+mn-ea"/>
              </a:rPr>
              <a:t> 디지털 인문학적 방법에 대한 안목과 기술적 능력을 배양하는 일이 시급</a:t>
            </a:r>
            <a:r>
              <a:rPr lang="en-US" altLang="ko-KR" dirty="0" smtClean="0">
                <a:latin typeface="+mn-ea"/>
                <a:ea typeface="+mn-ea"/>
              </a:rPr>
              <a:t>.</a:t>
            </a:r>
            <a:endParaRPr lang="en-US" altLang="ko-KR" dirty="0" smtClean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Encyves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시대의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496" y="0"/>
            <a:ext cx="256192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300" b="1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en-US" altLang="ko-KR" sz="13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백과사전과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+mn-ea"/>
                <a:ea typeface="+mn-ea"/>
              </a:rPr>
              <a:t>아카이브의</a:t>
            </a:r>
            <a:r>
              <a:rPr lang="ko-KR" altLang="en-US" sz="1300" b="1" dirty="0" smtClean="0">
                <a:solidFill>
                  <a:schemeClr val="bg1"/>
                </a:solidFill>
                <a:latin typeface="+mn-ea"/>
                <a:ea typeface="+mn-ea"/>
              </a:rPr>
              <a:t> 만남</a:t>
            </a:r>
            <a:endParaRPr lang="ko-KR" altLang="en-US" sz="1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4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 flipV="1">
            <a:off x="971550" y="0"/>
            <a:ext cx="0" cy="685800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0" y="594928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75" name="Rectangle 54"/>
          <p:cNvSpPr>
            <a:spLocks noChangeArrowheads="1"/>
          </p:cNvSpPr>
          <p:nvPr/>
        </p:nvSpPr>
        <p:spPr bwMode="auto">
          <a:xfrm>
            <a:off x="539750" y="3868738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719138" y="3865563"/>
            <a:ext cx="306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</a:p>
        </p:txBody>
      </p:sp>
      <p:sp>
        <p:nvSpPr>
          <p:cNvPr id="3083" name="Rectangle 54"/>
          <p:cNvSpPr>
            <a:spLocks noChangeArrowheads="1"/>
          </p:cNvSpPr>
          <p:nvPr/>
        </p:nvSpPr>
        <p:spPr bwMode="auto">
          <a:xfrm>
            <a:off x="539750" y="4512295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9138" y="4509120"/>
            <a:ext cx="2916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552177" y="5153421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5782" y="5153421"/>
            <a:ext cx="3618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3. </a:t>
            </a:r>
            <a:r>
              <a:rPr lang="en-US" altLang="ko-KR" sz="1400" b="1" dirty="0" err="1">
                <a:solidFill>
                  <a:schemeClr val="bg1"/>
                </a:solidFill>
                <a:latin typeface="+mn-ea"/>
              </a:rPr>
              <a:t>Encyves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백과사전과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아카이브의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 만남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539750" y="5805264"/>
            <a:ext cx="3600202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3356" y="5805264"/>
            <a:ext cx="3486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교육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•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연구 사례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93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050" name="Picture 2" descr="C:\documents\인문콘텐츠학회\2014디지털인문학정책연구\9월제안요청서\봉암사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94" y="2011790"/>
            <a:ext cx="6768752" cy="45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95684" y="764704"/>
            <a:ext cx="81807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b="1" dirty="0" smtClean="0">
                <a:solidFill>
                  <a:srgbClr val="000066"/>
                </a:solidFill>
                <a:latin typeface="+mj-lt"/>
                <a:ea typeface="+mn-ea"/>
              </a:rPr>
              <a:t> 문화유산 지식 네트워크 구현 및 시각화 </a:t>
            </a:r>
            <a:endParaRPr lang="en-US" altLang="ko-KR" b="1" dirty="0" smtClean="0">
              <a:solidFill>
                <a:srgbClr val="000066"/>
              </a:solidFill>
              <a:latin typeface="+mj-lt"/>
              <a:ea typeface="+mn-ea"/>
            </a:endParaRPr>
          </a:p>
          <a:p>
            <a:pPr marL="285750" indent="-285750"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가상세계에서 발견하는 인문지식의 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Context: 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자연유산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-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문화유산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-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기록유산</a:t>
            </a:r>
            <a:endParaRPr lang="en-US" altLang="ko-KR" sz="1400" dirty="0" smtClean="0">
              <a:solidFill>
                <a:srgbClr val="000066"/>
              </a:solidFill>
              <a:latin typeface="+mn-ea"/>
              <a:ea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GIS/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가상현실</a:t>
            </a:r>
            <a:r>
              <a:rPr lang="en-US" altLang="ko-KR" sz="1400" dirty="0">
                <a:solidFill>
                  <a:srgbClr val="000066"/>
                </a:solidFill>
                <a:latin typeface="+mn-ea"/>
                <a:ea typeface="+mn-ea"/>
              </a:rPr>
              <a:t>/</a:t>
            </a:r>
            <a:r>
              <a:rPr lang="ko-KR" altLang="en-US" sz="1400" dirty="0">
                <a:solidFill>
                  <a:srgbClr val="000066"/>
                </a:solidFill>
                <a:latin typeface="+mn-ea"/>
                <a:ea typeface="+mn-ea"/>
              </a:rPr>
              <a:t>증강현실 기술의 인문학적 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응용 </a:t>
            </a:r>
            <a:endParaRPr lang="en-US" altLang="ko-KR" sz="1400" dirty="0" smtClean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-1" y="2456"/>
            <a:ext cx="3923929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latin typeface="+mn-ea"/>
                <a:ea typeface="+mn-ea"/>
              </a:rPr>
              <a:t>Visual Korea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0" y="26732"/>
            <a:ext cx="3923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인문지식 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교육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•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례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65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-1" y="2456"/>
            <a:ext cx="3923929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26732"/>
            <a:ext cx="3923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인문지식 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교육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•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례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4087"/>
            <a:ext cx="7542584" cy="39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1" name="_x124894680" descr="EMB00000fe8b3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2547"/>
            <a:ext cx="3081132" cy="231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7" y="1650007"/>
            <a:ext cx="3983059" cy="19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문중 고문서 시맨틱 </a:t>
            </a:r>
            <a:r>
              <a:rPr lang="ko-KR" altLang="en-US" sz="1400" b="1" dirty="0" err="1" smtClean="0">
                <a:latin typeface="+mn-ea"/>
                <a:ea typeface="+mn-ea"/>
              </a:rPr>
              <a:t>아카이브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7544" y="819010"/>
            <a:ext cx="7886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b="1" dirty="0" smtClean="0">
                <a:solidFill>
                  <a:srgbClr val="000066"/>
                </a:solidFill>
                <a:latin typeface="+mn-ea"/>
                <a:ea typeface="+mn-ea"/>
              </a:rPr>
              <a:t> 문중 고문서 </a:t>
            </a:r>
            <a:r>
              <a:rPr lang="ko-KR" altLang="en-US" b="1" dirty="0" err="1" smtClean="0">
                <a:solidFill>
                  <a:srgbClr val="000066"/>
                </a:solidFill>
                <a:latin typeface="+mn-ea"/>
                <a:ea typeface="+mn-ea"/>
              </a:rPr>
              <a:t>시맨틱</a:t>
            </a:r>
            <a:r>
              <a:rPr lang="ko-KR" altLang="en-US" b="1" dirty="0" smtClean="0">
                <a:solidFill>
                  <a:srgbClr val="000066"/>
                </a:solidFill>
                <a:latin typeface="+mn-ea"/>
                <a:ea typeface="+mn-ea"/>
              </a:rPr>
              <a:t> </a:t>
            </a:r>
            <a:r>
              <a:rPr lang="ko-KR" altLang="en-US" b="1" dirty="0" err="1" smtClean="0">
                <a:solidFill>
                  <a:srgbClr val="000066"/>
                </a:solidFill>
                <a:latin typeface="+mn-ea"/>
                <a:ea typeface="+mn-ea"/>
              </a:rPr>
              <a:t>아카이브</a:t>
            </a:r>
            <a:r>
              <a:rPr lang="ko-KR" altLang="en-US" b="1" dirty="0" smtClean="0">
                <a:solidFill>
                  <a:srgbClr val="000066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rgbClr val="000066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solidFill>
                  <a:srgbClr val="000066"/>
                </a:solidFill>
                <a:latin typeface="+mn-ea"/>
                <a:ea typeface="+mn-ea"/>
              </a:rPr>
              <a:t>한중연 고문서 </a:t>
            </a:r>
            <a:r>
              <a:rPr lang="ko-KR" altLang="en-US" sz="1400" b="1" dirty="0">
                <a:solidFill>
                  <a:srgbClr val="000066"/>
                </a:solidFill>
                <a:latin typeface="+mn-ea"/>
                <a:ea typeface="+mn-ea"/>
              </a:rPr>
              <a:t>정서</a:t>
            </a:r>
            <a:r>
              <a:rPr lang="en-US" altLang="ko-KR" sz="1400" b="1" dirty="0">
                <a:solidFill>
                  <a:srgbClr val="000066"/>
                </a:solidFill>
                <a:latin typeface="+mn-ea"/>
                <a:ea typeface="+mn-ea"/>
              </a:rPr>
              <a:t>·</a:t>
            </a:r>
            <a:r>
              <a:rPr lang="ko-KR" altLang="en-US" sz="1400" b="1" dirty="0">
                <a:solidFill>
                  <a:srgbClr val="000066"/>
                </a:solidFill>
                <a:latin typeface="+mn-ea"/>
                <a:ea typeface="+mn-ea"/>
              </a:rPr>
              <a:t>역주 및 </a:t>
            </a:r>
            <a:r>
              <a:rPr lang="ko-KR" altLang="en-US" sz="1400" b="1" dirty="0" err="1">
                <a:solidFill>
                  <a:srgbClr val="000066"/>
                </a:solidFill>
                <a:latin typeface="+mn-ea"/>
                <a:ea typeface="+mn-ea"/>
              </a:rPr>
              <a:t>스토리텔링</a:t>
            </a:r>
            <a:r>
              <a:rPr lang="ko-KR" altLang="en-US" sz="1400" b="1" dirty="0">
                <a:solidFill>
                  <a:srgbClr val="000066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rgbClr val="000066"/>
                </a:solidFill>
                <a:latin typeface="+mn-ea"/>
                <a:ea typeface="+mn-ea"/>
              </a:rPr>
              <a:t>연구</a:t>
            </a:r>
            <a:r>
              <a:rPr lang="en-US" altLang="ko-KR" sz="1400" b="1" dirty="0" smtClean="0">
                <a:solidFill>
                  <a:srgbClr val="000066"/>
                </a:solidFill>
                <a:latin typeface="+mn-ea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고문서 자료가 전해 주는 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‘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사실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’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과 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‘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이야기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5597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-1" y="2456"/>
            <a:ext cx="3923929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26732"/>
            <a:ext cx="3923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인문지식 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교육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•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례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조선시대 표류 기록의 시각화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7544" y="819010"/>
            <a:ext cx="78863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b="1" dirty="0" smtClean="0">
                <a:solidFill>
                  <a:srgbClr val="000066"/>
                </a:solidFill>
                <a:latin typeface="+mn-ea"/>
                <a:ea typeface="+mn-ea"/>
              </a:rPr>
              <a:t> 조선시대 표류 기록의 시각화 </a:t>
            </a:r>
            <a:r>
              <a:rPr lang="en-US" altLang="ko-KR" sz="1400" b="1" dirty="0" smtClean="0">
                <a:solidFill>
                  <a:srgbClr val="000066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>
                <a:solidFill>
                  <a:srgbClr val="000066"/>
                </a:solidFill>
                <a:latin typeface="+mn-ea"/>
                <a:ea typeface="+mn-ea"/>
              </a:rPr>
              <a:t>한국연구재단 디지털 인문학 </a:t>
            </a:r>
            <a:r>
              <a:rPr lang="ko-KR" altLang="en-US" sz="1400" b="1" dirty="0" smtClean="0">
                <a:solidFill>
                  <a:srgbClr val="000066"/>
                </a:solidFill>
                <a:latin typeface="+mn-ea"/>
                <a:ea typeface="+mn-ea"/>
              </a:rPr>
              <a:t>연구 지원 사업</a:t>
            </a:r>
            <a:r>
              <a:rPr lang="en-US" altLang="ko-KR" sz="1400" b="1" dirty="0" smtClean="0">
                <a:solidFill>
                  <a:srgbClr val="000066"/>
                </a:solidFill>
                <a:latin typeface="+mn-ea"/>
                <a:ea typeface="+mn-ea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조선시대에 </a:t>
            </a:r>
            <a:r>
              <a:rPr lang="ko-KR" altLang="en-US" sz="1400" dirty="0">
                <a:solidFill>
                  <a:srgbClr val="000066"/>
                </a:solidFill>
                <a:latin typeface="+mn-ea"/>
                <a:ea typeface="+mn-ea"/>
              </a:rPr>
              <a:t>발생한 표류 사건의 기록을 토대로</a:t>
            </a:r>
            <a:r>
              <a:rPr lang="en-US" altLang="ko-KR" sz="1400" dirty="0">
                <a:solidFill>
                  <a:srgbClr val="000066"/>
                </a:solidFill>
                <a:latin typeface="+mn-ea"/>
                <a:ea typeface="+mn-ea"/>
              </a:rPr>
              <a:t>, </a:t>
            </a:r>
            <a:r>
              <a:rPr lang="ko-KR" altLang="en-US" sz="1400" dirty="0" err="1">
                <a:solidFill>
                  <a:srgbClr val="000066"/>
                </a:solidFill>
                <a:latin typeface="+mn-ea"/>
                <a:ea typeface="+mn-ea"/>
              </a:rPr>
              <a:t>표류인들의</a:t>
            </a:r>
            <a:r>
              <a:rPr lang="ko-KR" altLang="en-US" sz="1400" dirty="0">
                <a:solidFill>
                  <a:srgbClr val="000066"/>
                </a:solidFill>
                <a:latin typeface="+mn-ea"/>
                <a:ea typeface="+mn-ea"/>
              </a:rPr>
              <a:t> 해상</a:t>
            </a:r>
            <a:r>
              <a:rPr lang="en-US" altLang="ko-KR" sz="1400" dirty="0">
                <a:solidFill>
                  <a:srgbClr val="000066"/>
                </a:solidFill>
                <a:latin typeface="+mn-ea"/>
                <a:ea typeface="+mn-ea"/>
              </a:rPr>
              <a:t>·</a:t>
            </a:r>
            <a:r>
              <a:rPr lang="ko-KR" altLang="en-US" sz="1400" dirty="0">
                <a:solidFill>
                  <a:srgbClr val="000066"/>
                </a:solidFill>
                <a:latin typeface="+mn-ea"/>
                <a:ea typeface="+mn-ea"/>
              </a:rPr>
              <a:t>육상 이동 경로와 그들이 겪은 일에 대한 정보를 멀티미디어 데이터베이스로 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편찬</a:t>
            </a:r>
            <a:endParaRPr lang="en-US" altLang="ko-KR" sz="1400" dirty="0" smtClean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16411632" descr="EMB00002d9c66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9" y="2307475"/>
            <a:ext cx="5454275" cy="3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115612496" descr="EMB00002d9c66ed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30" y="3574456"/>
            <a:ext cx="53587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60848"/>
            <a:ext cx="86010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-1" y="2456"/>
            <a:ext cx="3923929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26732"/>
            <a:ext cx="3923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인문지식 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교육 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•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례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95684" y="764704"/>
            <a:ext cx="818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FF"/>
              </a:buClr>
              <a:buFont typeface="Wingdings" pitchFamily="2" charset="2"/>
              <a:buChar char="v"/>
            </a:pPr>
            <a:r>
              <a:rPr lang="en-US" altLang="ko-KR" sz="2000" b="1" dirty="0" smtClean="0">
                <a:solidFill>
                  <a:srgbClr val="000066"/>
                </a:solidFill>
                <a:latin typeface="+mj-lt"/>
                <a:ea typeface="+mn-ea"/>
              </a:rPr>
              <a:t> </a:t>
            </a:r>
            <a:r>
              <a:rPr lang="ko-KR" altLang="en-US" sz="2000" b="1" dirty="0" smtClean="0">
                <a:solidFill>
                  <a:srgbClr val="000066"/>
                </a:solidFill>
                <a:latin typeface="+mj-lt"/>
                <a:ea typeface="+mn-ea"/>
              </a:rPr>
              <a:t>민족기록화 가상 미술관</a:t>
            </a:r>
            <a:endParaRPr lang="en-US" altLang="ko-KR" sz="2000" b="1" dirty="0">
              <a:solidFill>
                <a:srgbClr val="000066"/>
              </a:solidFill>
              <a:latin typeface="+mj-lt"/>
              <a:ea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미술작품과 한국학 지식이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 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만나는 디지</a:t>
            </a:r>
            <a:r>
              <a:rPr lang="ko-KR" altLang="en-US" sz="1400" dirty="0">
                <a:solidFill>
                  <a:srgbClr val="000066"/>
                </a:solidFill>
                <a:latin typeface="+mn-ea"/>
                <a:ea typeface="+mn-ea"/>
              </a:rPr>
              <a:t>털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 전시 공간</a:t>
            </a:r>
            <a:endParaRPr lang="en-US" altLang="ko-KR" sz="1400" dirty="0" smtClean="0">
              <a:solidFill>
                <a:srgbClr val="000066"/>
              </a:solidFill>
              <a:latin typeface="+mn-ea"/>
              <a:ea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한국문화</a:t>
            </a:r>
            <a:r>
              <a:rPr lang="en-US" altLang="ko-KR" sz="1400" dirty="0" smtClean="0">
                <a:solidFill>
                  <a:srgbClr val="000066"/>
                </a:solidFill>
                <a:latin typeface="+mn-ea"/>
                <a:ea typeface="+mn-ea"/>
              </a:rPr>
              <a:t>/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예술 자료의 디지털 </a:t>
            </a:r>
            <a:r>
              <a:rPr lang="ko-KR" altLang="en-US" sz="1400" dirty="0" err="1" smtClean="0">
                <a:solidFill>
                  <a:srgbClr val="000066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dirty="0" smtClean="0">
                <a:solidFill>
                  <a:srgbClr val="000066"/>
                </a:solidFill>
                <a:latin typeface="+mn-ea"/>
                <a:ea typeface="+mn-ea"/>
              </a:rPr>
              <a:t> 모델 연구</a:t>
            </a:r>
            <a:endParaRPr lang="en-US" altLang="ko-KR" sz="1400" dirty="0" smtClean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민족기록화 가상 미술관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7" y="4219171"/>
            <a:ext cx="3035371" cy="24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7" y="4221088"/>
            <a:ext cx="3010214" cy="242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VR\style\ballo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61" y="167556"/>
            <a:ext cx="7200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위쪽 화살표 3"/>
          <p:cNvSpPr/>
          <p:nvPr/>
        </p:nvSpPr>
        <p:spPr>
          <a:xfrm rot="14249318">
            <a:off x="4162098" y="3426144"/>
            <a:ext cx="144016" cy="214309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위쪽 화살표 30"/>
          <p:cNvSpPr/>
          <p:nvPr/>
        </p:nvSpPr>
        <p:spPr>
          <a:xfrm rot="5400000">
            <a:off x="3772042" y="4257611"/>
            <a:ext cx="144016" cy="271993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6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68911" y="2594042"/>
            <a:ext cx="3831081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디지털 인문학의 세계는 디지털과 인문학이 만나서 하나로 어우러지는 곳이다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 융합의 현장에서 이루어지는 인문학 연구와 인문지식의 교육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그리고 그 연구와 교육의 성과가 디지털 시대의 우리 사회에서 더욱 가치 있게 활용되도록 하려는 노력을 디지털 인문학이라고 한다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김현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『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디지털 인문학 입문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』 , 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외국어대학교 지식출판부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2016. 5.) 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http://image.kyobobook.co.kr/images/book/xlarge/873/x9791159010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1"/>
            <a:ext cx="3617607" cy="51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인문학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96" y="0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73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3568" y="1000613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우리가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‘디지털 인문학’이라는 이름으로 하려는 일</a:t>
            </a:r>
          </a:p>
          <a:p>
            <a:pPr lvl="1">
              <a:lnSpc>
                <a:spcPct val="20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디지털로 표현하고 디지털로 소통하는 이 시대에 인문지식이 더욱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의미있게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탐구되고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가치있게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활용되도록 하려는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것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200000"/>
              </a:lnSpc>
            </a:pPr>
            <a:r>
              <a:rPr lang="ko-KR" altLang="en-US" sz="1600" dirty="0" smtClean="0">
                <a:latin typeface="+mn-ea"/>
                <a:ea typeface="+mn-ea"/>
              </a:rPr>
              <a:t> 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56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디지털 인문학 </a:t>
            </a:r>
            <a:r>
              <a:rPr lang="en-US" altLang="ko-KR" sz="1400" b="1" dirty="0" smtClean="0">
                <a:latin typeface="+mn-ea"/>
                <a:ea typeface="+mn-ea"/>
              </a:rPr>
              <a:t>= </a:t>
            </a:r>
            <a:r>
              <a:rPr lang="ko-KR" altLang="en-US" sz="1400" b="1" dirty="0" smtClean="0">
                <a:latin typeface="+mn-ea"/>
                <a:ea typeface="+mn-ea"/>
              </a:rPr>
              <a:t>현대의 인문학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496" y="0"/>
            <a:ext cx="7857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맺음말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86000" y="4274266"/>
            <a:ext cx="4572000" cy="102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5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9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00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인문학의 함의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5496" y="0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4213" y="1052736"/>
            <a:ext cx="7991475" cy="589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>
              <a:buFont typeface="Wingdings" pitchFamily="2" charset="2"/>
              <a:buChar char="v"/>
              <a:defRPr/>
            </a:pP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디지털 인문학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(Digital Humanities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의 함의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 marL="174625" indent="-174625">
              <a:buFont typeface="Wingdings" pitchFamily="2" charset="2"/>
              <a:buChar char="§"/>
              <a:defRPr/>
            </a:pPr>
            <a:endParaRPr lang="ko-KR" altLang="en-US" dirty="0">
              <a:latin typeface="+mn-ea"/>
              <a:ea typeface="+mn-ea"/>
            </a:endParaRP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>
                <a:latin typeface="+mn-ea"/>
                <a:ea typeface="+mn-ea"/>
              </a:rPr>
              <a:t>정보기술</a:t>
            </a:r>
            <a:r>
              <a:rPr lang="en-US" altLang="ko-KR" dirty="0">
                <a:latin typeface="+mn-ea"/>
                <a:ea typeface="+mn-ea"/>
              </a:rPr>
              <a:t>(ICT: Information and Communication Technologies)</a:t>
            </a:r>
            <a:r>
              <a:rPr lang="ko-KR" altLang="en-US" dirty="0">
                <a:latin typeface="+mn-ea"/>
                <a:ea typeface="+mn-ea"/>
              </a:rPr>
              <a:t>의 도움을 받아 새로운 방식으로 수행하는 인문학 연구와 교육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그리고 이와 관계된 창조적인 저작 활동</a:t>
            </a: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>
                <a:latin typeface="+mn-ea"/>
                <a:ea typeface="+mn-ea"/>
              </a:rPr>
              <a:t>전통적인 인문학의 주제를 계승하면서 연구 방법 면에서 디지털 기술을 활용하는 연구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그리고 예전에는 가능하지 않았지만 컴퓨터를 사용함으로써 시도할 수 있게 된 새로운 성격의 인문학 연구를 포함</a:t>
            </a: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>
                <a:latin typeface="+mn-ea"/>
                <a:ea typeface="+mn-ea"/>
              </a:rPr>
              <a:t>단순히 인문학의 연구 대상이 되는 자료를 디지털화 하거나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연구 결과물을 디지털 형태로 간행하는 것보다는 정보 기술의 환경에서 보다 창조적인 인문학 활동을 전개하는 것</a:t>
            </a:r>
            <a:endParaRPr lang="en-US" altLang="ko-KR" dirty="0">
              <a:latin typeface="+mn-ea"/>
              <a:ea typeface="+mn-ea"/>
            </a:endParaRP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dirty="0">
                <a:latin typeface="+mn-ea"/>
                <a:ea typeface="+mn-ea"/>
              </a:rPr>
              <a:t>그리고 그것을 디지털 매체를 통해 소통시킴으로써 보다 혁신적으로 인문 지식의 재생산을 촉진하는 </a:t>
            </a:r>
            <a:r>
              <a:rPr lang="ko-KR" altLang="en-US" dirty="0" smtClean="0">
                <a:latin typeface="+mn-ea"/>
                <a:ea typeface="+mn-ea"/>
              </a:rPr>
              <a:t>노력</a:t>
            </a:r>
            <a:endParaRPr lang="en-US" altLang="ko-KR" dirty="0" smtClean="0">
              <a:latin typeface="+mn-ea"/>
              <a:ea typeface="+mn-ea"/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en-US" altLang="ko-KR" sz="120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(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김현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인문학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인문학과 </a:t>
            </a:r>
            <a:r>
              <a:rPr lang="ko-KR" altLang="en-US" sz="1200" dirty="0" err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문화콘텐츠의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상생 구도에 관한 구상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『</a:t>
            </a:r>
            <a:r>
              <a:rPr lang="ko-KR" altLang="en-US" sz="1200" dirty="0" err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인문콘텐츠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』 29, 2013. 6.)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85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000613"/>
            <a:ext cx="727280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디지털 인문학의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3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가지 키워드</a:t>
            </a:r>
            <a:endParaRPr lang="ko-KR" altLang="en-US" sz="200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인문학 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연구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) </a:t>
            </a:r>
            <a:r>
              <a:rPr lang="ko-KR" altLang="en-US" dirty="0" smtClean="0">
                <a:latin typeface="+mn-ea"/>
                <a:ea typeface="+mn-ea"/>
              </a:rPr>
              <a:t>연구 방법의 혁신을 통해 인문학 본연의 학술 연구에 기여</a:t>
            </a:r>
            <a:endParaRPr lang="en-US" altLang="ko-KR" dirty="0" smtClean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나무만 보는 연구 → 숲과 나무를 함께 보는 연구</a:t>
            </a:r>
            <a:endParaRPr lang="en-US" altLang="ko-KR" sz="16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혼자 하는 연구 → 공동으로 하는 연구 </a:t>
            </a:r>
            <a:r>
              <a:rPr lang="ko-KR" altLang="en-US" sz="1600" dirty="0">
                <a:solidFill>
                  <a:srgbClr val="0070C0"/>
                </a:solidFill>
                <a:latin typeface="+mn-ea"/>
                <a:ea typeface="+mn-ea"/>
              </a:rPr>
              <a:t>→ </a:t>
            </a:r>
            <a:r>
              <a:rPr lang="ko-KR" altLang="en-US" sz="1600" dirty="0" smtClean="0">
                <a:solidFill>
                  <a:srgbClr val="0070C0"/>
                </a:solidFill>
                <a:latin typeface="+mn-ea"/>
                <a:ea typeface="+mn-ea"/>
              </a:rPr>
              <a:t>모든 개별적인 연구가 공동의 성과로 결집되는 연구</a:t>
            </a:r>
            <a:endParaRPr lang="en-US" altLang="ko-KR" sz="16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인문교육 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교육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) </a:t>
            </a:r>
            <a:r>
              <a:rPr lang="ko-KR" altLang="en-US" dirty="0" smtClean="0">
                <a:latin typeface="+mn-ea"/>
                <a:ea typeface="+mn-ea"/>
              </a:rPr>
              <a:t>우리의 차세대에게 디지털 문식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smtClean="0">
                <a:latin typeface="+mn-ea"/>
                <a:ea typeface="+mn-ea"/>
              </a:rPr>
              <a:t>Digital Literacy)</a:t>
            </a:r>
            <a:r>
              <a:rPr lang="ko-KR" altLang="en-US" dirty="0" smtClean="0">
                <a:latin typeface="+mn-ea"/>
                <a:ea typeface="+mn-ea"/>
              </a:rPr>
              <a:t>의 능력을 키워 줄 인문교육 </a:t>
            </a:r>
            <a:r>
              <a:rPr lang="ko-KR" altLang="en-US" dirty="0" err="1" smtClean="0">
                <a:latin typeface="+mn-ea"/>
                <a:ea typeface="+mn-ea"/>
              </a:rPr>
              <a:t>콘텐츠와</a:t>
            </a:r>
            <a:r>
              <a:rPr lang="ko-KR" altLang="en-US" dirty="0" smtClean="0">
                <a:latin typeface="+mn-ea"/>
                <a:ea typeface="+mn-ea"/>
              </a:rPr>
              <a:t> 교육 방법론 개발</a:t>
            </a:r>
            <a:endParaRPr lang="en-US" altLang="ko-KR" dirty="0" smtClean="0"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 b="1" dirty="0" err="1" smtClean="0">
                <a:solidFill>
                  <a:srgbClr val="C00000"/>
                </a:solidFill>
                <a:latin typeface="+mn-ea"/>
                <a:ea typeface="+mn-ea"/>
              </a:rPr>
              <a:t>인문콘텐츠</a:t>
            </a:r>
            <a:r>
              <a:rPr lang="ko-KR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rgbClr val="C00000"/>
                </a:solidFill>
                <a:latin typeface="+mn-ea"/>
                <a:ea typeface="+mn-ea"/>
              </a:rPr>
              <a:t>활</a:t>
            </a:r>
            <a:r>
              <a:rPr lang="ko-KR" altLang="en-US" dirty="0" smtClean="0">
                <a:solidFill>
                  <a:srgbClr val="C00000"/>
                </a:solidFill>
                <a:latin typeface="+mn-ea"/>
                <a:ea typeface="+mn-ea"/>
              </a:rPr>
              <a:t>용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>) </a:t>
            </a:r>
            <a:r>
              <a:rPr lang="ko-KR" altLang="en-US" dirty="0" smtClean="0">
                <a:latin typeface="+mn-ea"/>
                <a:ea typeface="+mn-ea"/>
              </a:rPr>
              <a:t>인문 지식이 학계의 벽을 넘어서서 대중과 소통하고 창조산업에 기여할 수 있는 통로 개방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8" name="Picture 9" descr="C:\Users\aks\AppData\Local\Microsoft\Windows\Temporary Internet Files\Content.IE5\N16VQESH\MC9002997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86" y="1700808"/>
            <a:ext cx="893369" cy="9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ks\AppData\Local\Microsoft\Windows\Temporary Internet Files\Content.IE5\I0BAQY2A\MC900088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32" y="3645024"/>
            <a:ext cx="978382" cy="7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aks\AppData\Local\Microsoft\Windows\Temporary Internet Files\Content.IE5\V21LGTF4\MC9003002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6" y="4797152"/>
            <a:ext cx="1110056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1587501" y="285750"/>
            <a:ext cx="309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인문학의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가지 키워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드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496" y="0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63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/>
          <p:cNvSpPr txBox="1">
            <a:spLocks/>
          </p:cNvSpPr>
          <p:nvPr/>
        </p:nvSpPr>
        <p:spPr>
          <a:xfrm>
            <a:off x="478230" y="881062"/>
            <a:ext cx="8229600" cy="498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latin typeface="+mn-ea"/>
              </a:rPr>
              <a:t>연구</a:t>
            </a:r>
            <a:r>
              <a:rPr lang="en-US" altLang="ko-KR" sz="2000" b="1" dirty="0" smtClean="0">
                <a:latin typeface="+mn-ea"/>
              </a:rPr>
              <a:t>: </a:t>
            </a:r>
            <a:r>
              <a:rPr lang="ko-KR" altLang="en-US" sz="2000" b="1" dirty="0" smtClean="0"/>
              <a:t>소통과 </a:t>
            </a:r>
            <a:r>
              <a:rPr lang="ko-KR" altLang="en-US" sz="2000" b="1" dirty="0"/>
              <a:t>협업을 통한 인문학 연구</a:t>
            </a:r>
            <a:endParaRPr lang="ko-KR" altLang="en-US" sz="2000" b="1" dirty="0">
              <a:latin typeface="+mn-ea"/>
            </a:endParaRPr>
          </a:p>
          <a:p>
            <a:pPr>
              <a:defRPr/>
            </a:pPr>
            <a:endParaRPr lang="en-US" altLang="ko-K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ko-KR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5496" y="0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1587500" y="285750"/>
            <a:ext cx="3776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디지털 인문학의 과제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  <a:ea typeface="+mn-ea"/>
              </a:rPr>
              <a:t>1: </a:t>
            </a:r>
            <a:r>
              <a:rPr lang="ko-KR" altLang="en-US" sz="1400" b="1" dirty="0" smtClean="0"/>
              <a:t>연구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35138" y="4673681"/>
            <a:ext cx="3078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+mn-ea"/>
                <a:ea typeface="+mn-ea"/>
              </a:rPr>
              <a:t>CBDB (</a:t>
            </a:r>
            <a:r>
              <a:rPr lang="zh-TW" altLang="en-US" sz="1200" b="1" dirty="0">
                <a:latin typeface="+mn-ea"/>
                <a:ea typeface="+mn-ea"/>
              </a:rPr>
              <a:t>中國歷代人物傳記資料庫</a:t>
            </a:r>
            <a:r>
              <a:rPr lang="en-US" altLang="ko-KR" sz="1200" b="1" dirty="0" smtClean="0">
                <a:latin typeface="+mn-ea"/>
                <a:ea typeface="+mn-ea"/>
              </a:rPr>
              <a:t>) </a:t>
            </a:r>
            <a:r>
              <a:rPr lang="ko-KR" altLang="en-US" sz="1200" b="1" dirty="0">
                <a:latin typeface="+mn-ea"/>
                <a:ea typeface="+mn-ea"/>
              </a:rPr>
              <a:t>데이터로 구현한 인물 관계망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032448" cy="29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0" y="1379537"/>
            <a:ext cx="4382312" cy="26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55435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/>
                <a:ea typeface="Helvetica Neue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굴림" pitchFamily="50" charset="-127"/>
                <a:ea typeface="Helvetica Neue"/>
                <a:cs typeface="굴림" pitchFamily="50" charset="-127"/>
              </a:rPr>
              <a:t>or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/>
                <a:ea typeface="Helvetica Neue"/>
                <a:cs typeface="굴림" pitchFamily="50" charset="-127"/>
              </a:rPr>
              <a:t> 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09827" y="2564904"/>
            <a:ext cx="3131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and Empire: Chinese Empires in Comparative Perspective,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ko-K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European Research Council. </a:t>
            </a:r>
          </a:p>
        </p:txBody>
      </p:sp>
      <p:pic>
        <p:nvPicPr>
          <p:cNvPr id="2054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92" y="3381108"/>
            <a:ext cx="5259685" cy="112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251520" y="1695030"/>
            <a:ext cx="8640960" cy="467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11" descr="C:\Users\aks\AppData\Local\Microsoft\Windows\Temporary Internet Files\Content.IE5\B7PNGQPS\nt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2" y="1695030"/>
            <a:ext cx="2249018" cy="1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ks\AppData\Local\Microsoft\Windows\Temporary Internet Files\Content.IE5\B7PNGQPS\%EC%9D%B4%EC%9C%A0%EC%8B%9D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6" y="4090154"/>
            <a:ext cx="2613206" cy="2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모서리가 둥근 직사각형 32"/>
          <p:cNvSpPr/>
          <p:nvPr/>
        </p:nvSpPr>
        <p:spPr>
          <a:xfrm>
            <a:off x="2452162" y="2348880"/>
            <a:ext cx="4281735" cy="2400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17265" y="6429805"/>
            <a:ext cx="7483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Marc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Prensky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Digital Natives, Digital Immigrants,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Horizon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9(5),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Bradford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UK: MCB University Press, 2001. 10. </a:t>
            </a:r>
          </a:p>
        </p:txBody>
      </p:sp>
      <p:sp>
        <p:nvSpPr>
          <p:cNvPr id="15" name="내용 개체 틀 1"/>
          <p:cNvSpPr txBox="1">
            <a:spLocks/>
          </p:cNvSpPr>
          <p:nvPr/>
        </p:nvSpPr>
        <p:spPr>
          <a:xfrm>
            <a:off x="478230" y="881062"/>
            <a:ext cx="8229600" cy="498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/>
              <a:t>교육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디지털 </a:t>
            </a:r>
            <a:r>
              <a:rPr lang="ko-KR" altLang="en-US" sz="2000" b="1" dirty="0" err="1"/>
              <a:t>원어민을</a:t>
            </a:r>
            <a:r>
              <a:rPr lang="ko-KR" altLang="en-US" sz="2000" b="1" dirty="0"/>
              <a:t> 위한 인문교육</a:t>
            </a:r>
            <a:endParaRPr lang="ko-KR" altLang="en-US" sz="2000" dirty="0"/>
          </a:p>
          <a:p>
            <a:pPr>
              <a:defRPr/>
            </a:pPr>
            <a:endParaRPr lang="ko-KR" altLang="en-US" sz="2000" b="1" dirty="0">
              <a:latin typeface="+mn-ea"/>
            </a:endParaRPr>
          </a:p>
          <a:p>
            <a:pPr>
              <a:defRPr/>
            </a:pPr>
            <a:endParaRPr lang="en-US" altLang="ko-K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ko-KR" dirty="0"/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5496" y="0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1587500" y="285750"/>
            <a:ext cx="3776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디지털 인문학의 과제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2: </a:t>
            </a:r>
            <a:r>
              <a:rPr lang="ko-KR" altLang="en-US" sz="1400" b="1" dirty="0" smtClean="0"/>
              <a:t>교육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1" name="Picture 7" descr="C:\Users\aks\AppData\Local\Microsoft\Windows\Temporary Internet Files\Content.IE5\3NXA0KRN\objectif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0" y="1337100"/>
            <a:ext cx="1257322" cy="12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ks\AppData\Local\Microsoft\Windows\Temporary Internet Files\Content.IE5\B7PNGQPS\%EB%8C%80%EA%B5%90_%EB%B4%84%EB%82%98%EB%AC%BC%EC%9A%94%EB%A6%AC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10" y="4138773"/>
            <a:ext cx="1705969" cy="20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ks\AppData\Local\Microsoft\Windows\Temporary Internet Files\Content.IE5\QI1CNV91\2012-08-22_09;56;1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905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875971" y="5517232"/>
            <a:ext cx="41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algn="ctr">
              <a:lnSpc>
                <a:spcPct val="150000"/>
              </a:lnSpc>
            </a:pP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“Learning by Doing in Digital Environment.”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491030" y="2348880"/>
            <a:ext cx="42428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latin typeface="+mn-ea"/>
                <a:ea typeface="+mn-ea"/>
              </a:rPr>
              <a:t>디지털 시대의 인문 교육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 marL="355600" indent="-355600"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☞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디지털 </a:t>
            </a:r>
            <a:r>
              <a:rPr lang="ko-KR" altLang="en-US" sz="1200" dirty="0" err="1" smtClean="0">
                <a:solidFill>
                  <a:srgbClr val="FF0000"/>
                </a:solidFill>
                <a:latin typeface="+mn-ea"/>
                <a:ea typeface="+mn-ea"/>
              </a:rPr>
              <a:t>원어민</a:t>
            </a:r>
            <a:r>
              <a:rPr lang="en-US" altLang="ko-KR" sz="1200" dirty="0" smtClean="0">
                <a:solidFill>
                  <a:srgbClr val="FF0000"/>
                </a:solidFill>
                <a:latin typeface="+mn-ea"/>
                <a:ea typeface="+mn-ea"/>
              </a:rPr>
              <a:t>(Digital Natives*)</a:t>
            </a:r>
            <a:r>
              <a:rPr lang="ko-KR" altLang="en-US" sz="1200" dirty="0" smtClean="0">
                <a:latin typeface="+mn-ea"/>
                <a:ea typeface="+mn-ea"/>
              </a:rPr>
              <a:t>을 위한 인문 지식 교육</a:t>
            </a:r>
            <a:endParaRPr lang="en-US" altLang="ko-KR" sz="1200" dirty="0" smtClean="0">
              <a:latin typeface="+mn-ea"/>
              <a:ea typeface="+mn-ea"/>
            </a:endParaRPr>
          </a:p>
          <a:p>
            <a:pPr marL="355600" indent="-355600">
              <a:lnSpc>
                <a:spcPct val="15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☞ </a:t>
            </a:r>
            <a:r>
              <a:rPr lang="ko-KR" altLang="en-US" sz="1200" dirty="0">
                <a:latin typeface="+mn-ea"/>
                <a:ea typeface="+mn-ea"/>
              </a:rPr>
              <a:t>디지털 </a:t>
            </a:r>
            <a:r>
              <a:rPr lang="ko-KR" altLang="en-US" sz="1200" dirty="0" smtClean="0">
                <a:latin typeface="+mn-ea"/>
                <a:ea typeface="+mn-ea"/>
              </a:rPr>
              <a:t>환경에서 </a:t>
            </a:r>
            <a:r>
              <a:rPr lang="en-US" altLang="ko-KR" sz="1200" dirty="0" smtClean="0">
                <a:latin typeface="+mn-ea"/>
                <a:ea typeface="+mn-ea"/>
              </a:rPr>
              <a:t>‘</a:t>
            </a:r>
            <a:r>
              <a:rPr lang="ko-KR" altLang="en-US" sz="1200" dirty="0" smtClean="0">
                <a:latin typeface="+mn-ea"/>
                <a:ea typeface="+mn-ea"/>
              </a:rPr>
              <a:t>읽을</a:t>
            </a:r>
            <a:r>
              <a:rPr lang="en-US" altLang="ko-KR" sz="1200" dirty="0" smtClean="0">
                <a:latin typeface="+mn-ea"/>
                <a:ea typeface="+mn-ea"/>
              </a:rPr>
              <a:t>’ (reading)</a:t>
            </a:r>
            <a:r>
              <a:rPr lang="ko-KR" altLang="en-US" sz="1200" dirty="0" smtClean="0">
                <a:latin typeface="+mn-ea"/>
                <a:ea typeface="+mn-ea"/>
              </a:rPr>
              <a:t>뿐 아니라 </a:t>
            </a:r>
            <a:r>
              <a:rPr lang="en-US" altLang="ko-KR" sz="1200" dirty="0" smtClean="0">
                <a:latin typeface="+mn-ea"/>
                <a:ea typeface="+mn-ea"/>
              </a:rPr>
              <a:t>‘</a:t>
            </a:r>
            <a:r>
              <a:rPr lang="ko-KR" altLang="en-US" sz="1200" dirty="0" smtClean="0">
                <a:latin typeface="+mn-ea"/>
                <a:ea typeface="+mn-ea"/>
              </a:rPr>
              <a:t>쓸</a:t>
            </a:r>
            <a:r>
              <a:rPr lang="en-US" altLang="ko-KR" sz="1200" dirty="0" smtClean="0">
                <a:latin typeface="+mn-ea"/>
                <a:ea typeface="+mn-ea"/>
              </a:rPr>
              <a:t>’ (writing) </a:t>
            </a:r>
            <a:r>
              <a:rPr lang="ko-KR" altLang="en-US" sz="1200" dirty="0" smtClean="0">
                <a:latin typeface="+mn-ea"/>
                <a:ea typeface="+mn-ea"/>
              </a:rPr>
              <a:t>수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있도록 하는 교육</a:t>
            </a:r>
            <a:endParaRPr lang="en-US" altLang="ko-KR" sz="1200" dirty="0" smtClean="0">
              <a:latin typeface="+mn-ea"/>
              <a:ea typeface="+mn-ea"/>
            </a:endParaRPr>
          </a:p>
          <a:p>
            <a:pPr marL="355600" indent="-355600"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</a:rPr>
              <a:t>☞ </a:t>
            </a:r>
            <a:r>
              <a:rPr lang="ko-KR" altLang="en-US" sz="1200" dirty="0" smtClean="0">
                <a:latin typeface="+mn-ea"/>
                <a:ea typeface="+mn-ea"/>
              </a:rPr>
              <a:t>배우고 암기하는 데 머물지 않고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응용하고 창조하고 표현하며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이를 통해 성취의 기쁨을 느낄 수 있도록 하는 교육</a:t>
            </a:r>
            <a:endParaRPr lang="en-US" altLang="ko-KR" sz="1200" dirty="0" smtClean="0">
              <a:latin typeface="+mn-ea"/>
              <a:ea typeface="+mn-ea"/>
            </a:endParaRPr>
          </a:p>
          <a:p>
            <a:pPr marL="355600" indent="-355600">
              <a:lnSpc>
                <a:spcPct val="150000"/>
              </a:lnSpc>
            </a:pP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991262" y="5085184"/>
            <a:ext cx="17281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H="1" flipV="1">
            <a:off x="899592" y="2852936"/>
            <a:ext cx="1368152" cy="1896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7767971" y="2348880"/>
            <a:ext cx="1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51520" y="1519029"/>
            <a:ext cx="8640960" cy="443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131840" y="5169386"/>
            <a:ext cx="324127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600" b="1" dirty="0" smtClean="0">
                <a:latin typeface="+mn-ea"/>
                <a:ea typeface="+mn-ea"/>
              </a:rPr>
              <a:t>인문지식의 </a:t>
            </a:r>
            <a:r>
              <a:rPr lang="ko-KR" altLang="en-US" sz="1600" b="1" dirty="0">
                <a:latin typeface="+mn-ea"/>
                <a:ea typeface="+mn-ea"/>
              </a:rPr>
              <a:t>문화적 향유를 </a:t>
            </a:r>
            <a:r>
              <a:rPr lang="ko-KR" altLang="en-US" sz="1600" b="1" dirty="0" smtClean="0">
                <a:latin typeface="+mn-ea"/>
                <a:ea typeface="+mn-ea"/>
              </a:rPr>
              <a:t>촉진</a:t>
            </a:r>
            <a:endParaRPr lang="en-US" altLang="ko-KR" sz="1600" b="1" dirty="0" smtClean="0">
              <a:latin typeface="+mn-ea"/>
              <a:ea typeface="+mn-ea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30" name="Picture 4" descr="http://loyalkng.com/wp-content/uploads/2010/03/ironman-lego-blocks-brickshelf-egodreams-ervo-warmach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14" y="4700404"/>
            <a:ext cx="1633375" cy="11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41" y="1955293"/>
            <a:ext cx="1633375" cy="117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오른쪽 화살표 35"/>
          <p:cNvSpPr/>
          <p:nvPr/>
        </p:nvSpPr>
        <p:spPr>
          <a:xfrm>
            <a:off x="5966191" y="3801379"/>
            <a:ext cx="563062" cy="3243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 rot="19532190">
            <a:off x="5986035" y="2592818"/>
            <a:ext cx="561822" cy="32326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오른쪽 화살표 37"/>
          <p:cNvSpPr/>
          <p:nvPr/>
        </p:nvSpPr>
        <p:spPr>
          <a:xfrm rot="2559016">
            <a:off x="5966191" y="4820838"/>
            <a:ext cx="563062" cy="32326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4" name="Picture 11" descr="C:\Users\aks\AppData\Local\Microsoft\Windows\Temporary Internet Files\Content.IE5\B7PNGQPS\nt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48" y="3265018"/>
            <a:ext cx="1923824" cy="13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" y="2427699"/>
            <a:ext cx="3098183" cy="296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오른쪽 화살표 34"/>
          <p:cNvSpPr/>
          <p:nvPr/>
        </p:nvSpPr>
        <p:spPr>
          <a:xfrm>
            <a:off x="3540352" y="3793982"/>
            <a:ext cx="462603" cy="32326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24" y="3257016"/>
            <a:ext cx="1545309" cy="11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71857" y="156256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+mn-ea"/>
                <a:ea typeface="+mn-ea"/>
              </a:rPr>
              <a:t>창작 소재의</a:t>
            </a:r>
            <a:r>
              <a:rPr lang="en-US" altLang="ko-KR" sz="1600" b="1" dirty="0" smtClean="0"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latin typeface="+mn-ea"/>
                <a:ea typeface="+mn-ea"/>
              </a:rPr>
              <a:t>발견 </a:t>
            </a:r>
            <a:r>
              <a:rPr lang="ko-KR" altLang="en-US" sz="1600" b="1" dirty="0">
                <a:latin typeface="+mn-ea"/>
              </a:rPr>
              <a:t>→ </a:t>
            </a:r>
            <a:r>
              <a:rPr lang="ko-KR" altLang="en-US" sz="1600" b="1" dirty="0" smtClean="0">
                <a:latin typeface="+mn-ea"/>
                <a:ea typeface="+mn-ea"/>
              </a:rPr>
              <a:t>문맥의 이해와 </a:t>
            </a:r>
            <a:r>
              <a:rPr lang="ko-KR" altLang="en-US" sz="1600" b="1" dirty="0">
                <a:latin typeface="+mn-ea"/>
                <a:ea typeface="+mn-ea"/>
              </a:rPr>
              <a:t>재구성 </a:t>
            </a:r>
            <a:r>
              <a:rPr lang="ko-KR" altLang="en-US" sz="1600" b="1" dirty="0" smtClean="0">
                <a:latin typeface="+mn-ea"/>
                <a:ea typeface="+mn-ea"/>
              </a:rPr>
              <a:t>→ 인문지식의  </a:t>
            </a:r>
            <a:r>
              <a:rPr lang="ko-KR" altLang="en-US" sz="1600" b="1" dirty="0">
                <a:latin typeface="+mn-ea"/>
                <a:ea typeface="+mn-ea"/>
              </a:rPr>
              <a:t>창조적 재생산</a:t>
            </a:r>
          </a:p>
        </p:txBody>
      </p:sp>
      <p:sp>
        <p:nvSpPr>
          <p:cNvPr id="24" name="내용 개체 틀 1"/>
          <p:cNvSpPr txBox="1">
            <a:spLocks/>
          </p:cNvSpPr>
          <p:nvPr/>
        </p:nvSpPr>
        <p:spPr>
          <a:xfrm>
            <a:off x="478230" y="881062"/>
            <a:ext cx="8229600" cy="498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/>
              <a:t>응용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인문 지식의 대중적 소통</a:t>
            </a:r>
            <a:endParaRPr lang="ko-KR" altLang="en-US" sz="2000" dirty="0"/>
          </a:p>
          <a:p>
            <a:pPr>
              <a:defRPr/>
            </a:pPr>
            <a:endParaRPr lang="ko-KR" altLang="en-US" sz="2000" b="1" dirty="0">
              <a:latin typeface="+mn-ea"/>
            </a:endParaRPr>
          </a:p>
          <a:p>
            <a:pPr>
              <a:defRPr/>
            </a:pPr>
            <a:endParaRPr lang="en-US" altLang="ko-K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ko-KR" dirty="0"/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0" y="3175"/>
            <a:ext cx="3132138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1619250" y="295275"/>
            <a:ext cx="3529013" cy="32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6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5496" y="0"/>
            <a:ext cx="1896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1587500" y="285750"/>
            <a:ext cx="3776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kumimoji="1" sz="240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디지털 인문학의 과제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3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400" b="1" dirty="0" smtClean="0"/>
              <a:t>응</a:t>
            </a:r>
            <a:r>
              <a:rPr lang="ko-KR" altLang="en-US" sz="1400" b="1" dirty="0"/>
              <a:t>용</a:t>
            </a:r>
            <a:endParaRPr lang="ko-KR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80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/>
          <p:cNvSpPr>
            <a:spLocks noChangeShapeType="1"/>
          </p:cNvSpPr>
          <p:nvPr/>
        </p:nvSpPr>
        <p:spPr bwMode="auto">
          <a:xfrm flipV="1">
            <a:off x="971550" y="0"/>
            <a:ext cx="0" cy="685800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0" y="4653136"/>
            <a:ext cx="9144000" cy="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75" name="Rectangle 54"/>
          <p:cNvSpPr>
            <a:spLocks noChangeArrowheads="1"/>
          </p:cNvSpPr>
          <p:nvPr/>
        </p:nvSpPr>
        <p:spPr bwMode="auto">
          <a:xfrm>
            <a:off x="539750" y="3868738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719138" y="3865563"/>
            <a:ext cx="3060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인문학이란</a:t>
            </a:r>
          </a:p>
        </p:txBody>
      </p:sp>
      <p:sp>
        <p:nvSpPr>
          <p:cNvPr id="3083" name="Rectangle 54"/>
          <p:cNvSpPr>
            <a:spLocks noChangeArrowheads="1"/>
          </p:cNvSpPr>
          <p:nvPr/>
        </p:nvSpPr>
        <p:spPr bwMode="auto">
          <a:xfrm>
            <a:off x="539750" y="4512295"/>
            <a:ext cx="3600202" cy="33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9138" y="4509120"/>
            <a:ext cx="2916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인문학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큐레이션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아카이브</a:t>
            </a:r>
            <a:endParaRPr lang="ko-KR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552177" y="5153421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5782" y="5153421"/>
            <a:ext cx="3618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3. </a:t>
            </a:r>
            <a:r>
              <a:rPr lang="en-US" altLang="ko-KR" sz="1400" b="1" dirty="0" err="1">
                <a:solidFill>
                  <a:schemeClr val="bg1"/>
                </a:solidFill>
                <a:latin typeface="+mn-ea"/>
              </a:rPr>
              <a:t>Encyves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백과사전과 </a:t>
            </a:r>
            <a:r>
              <a:rPr lang="ko-KR" altLang="en-US" sz="1400" b="1" dirty="0" err="1">
                <a:solidFill>
                  <a:schemeClr val="bg1"/>
                </a:solidFill>
                <a:latin typeface="+mn-ea"/>
              </a:rPr>
              <a:t>아카이브의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 만남</a:t>
            </a:r>
            <a:endParaRPr lang="ko-KR" altLang="en-US" sz="14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539750" y="5805264"/>
            <a:ext cx="3600202" cy="33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v"/>
              <a:defRPr kumimoji="1" sz="240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ko-KR" altLang="ko-KR" sz="160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3356" y="5805264"/>
            <a:ext cx="3486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</a:rPr>
              <a:t> 4.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ea typeface="+mn-ea"/>
              </a:rPr>
              <a:t>큐레이션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교육</a:t>
            </a: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•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연구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ea typeface="+mn-ea"/>
              </a:rPr>
              <a:t> 사례</a:t>
            </a:r>
          </a:p>
        </p:txBody>
      </p:sp>
    </p:spTree>
    <p:extLst>
      <p:ext uri="{BB962C8B-B14F-4D97-AF65-F5344CB8AC3E}">
        <p14:creationId xmlns:p14="http://schemas.microsoft.com/office/powerpoint/2010/main" val="30613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10530</TotalTime>
  <Words>1702</Words>
  <Application>Microsoft Office PowerPoint</Application>
  <PresentationFormat>화면 슬라이드 쇼(4:3)</PresentationFormat>
  <Paragraphs>209</Paragraphs>
  <Slides>30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한국학중앙연구원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한국학 온라인 디지털 자원 소개</dc:title>
  <dc:subject>2005 세계한국학자대회</dc:subject>
  <dc:creator>김현</dc:creator>
  <cp:lastModifiedBy>aks</cp:lastModifiedBy>
  <cp:revision>750</cp:revision>
  <dcterms:created xsi:type="dcterms:W3CDTF">2005-10-15T15:27:02Z</dcterms:created>
  <dcterms:modified xsi:type="dcterms:W3CDTF">2016-10-30T16:56:18Z</dcterms:modified>
</cp:coreProperties>
</file>