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24"/>
  </p:notesMasterIdLst>
  <p:handoutMasterIdLst>
    <p:handoutMasterId r:id="rId25"/>
  </p:handoutMasterIdLst>
  <p:sldIdLst>
    <p:sldId id="493" r:id="rId2"/>
    <p:sldId id="667" r:id="rId3"/>
    <p:sldId id="604" r:id="rId4"/>
    <p:sldId id="723" r:id="rId5"/>
    <p:sldId id="724" r:id="rId6"/>
    <p:sldId id="725" r:id="rId7"/>
    <p:sldId id="726" r:id="rId8"/>
    <p:sldId id="727" r:id="rId9"/>
    <p:sldId id="730" r:id="rId10"/>
    <p:sldId id="731" r:id="rId11"/>
    <p:sldId id="732" r:id="rId12"/>
    <p:sldId id="733" r:id="rId13"/>
    <p:sldId id="734" r:id="rId14"/>
    <p:sldId id="737" r:id="rId15"/>
    <p:sldId id="742" r:id="rId16"/>
    <p:sldId id="736" r:id="rId17"/>
    <p:sldId id="738" r:id="rId18"/>
    <p:sldId id="741" r:id="rId19"/>
    <p:sldId id="735" r:id="rId20"/>
    <p:sldId id="739" r:id="rId21"/>
    <p:sldId id="740" r:id="rId22"/>
    <p:sldId id="722" r:id="rId2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6600"/>
    <a:srgbClr val="0047D6"/>
    <a:srgbClr val="D9EDEF"/>
    <a:srgbClr val="2B7C0E"/>
    <a:srgbClr val="01109B"/>
    <a:srgbClr val="BFFF9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49" autoAdjust="0"/>
    <p:restoredTop sz="94175" autoAdjust="0"/>
  </p:normalViewPr>
  <p:slideViewPr>
    <p:cSldViewPr>
      <p:cViewPr varScale="1">
        <p:scale>
          <a:sx n="87" d="100"/>
          <a:sy n="87" d="100"/>
        </p:scale>
        <p:origin x="-1788" y="-90"/>
      </p:cViewPr>
      <p:guideLst>
        <p:guide orient="horz" pos="482"/>
        <p:guide orient="horz" pos="845"/>
        <p:guide pos="5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18"/>
    </p:cViewPr>
  </p:sorterViewPr>
  <p:notesViewPr>
    <p:cSldViewPr>
      <p:cViewPr varScale="1">
        <p:scale>
          <a:sx n="61" d="100"/>
          <a:sy n="61" d="100"/>
        </p:scale>
        <p:origin x="-2514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F7E3FBDE-7AFA-4A3F-A3BE-E0F86EFFAC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0292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1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51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911E804B-DF52-4B73-A19F-D5C1C5525E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42892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1E804B-DF52-4B73-A19F-D5C1C5525EA6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364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3BE95-A79F-4712-BC90-E0E8E9D312B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008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29340-1C28-416B-858A-2763E7109F7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477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72C91-BA48-4C65-B7FA-94284787143F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074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0BF06-4D93-4761-9071-F4EAF6EC0F20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677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86B5D-2CEE-47E1-8AE1-BF9542B5F815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0198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" Target="../slides/slid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D9ED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defRPr/>
            </a:pPr>
            <a:endParaRPr lang="ko-KR" alt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18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237288"/>
            <a:ext cx="4778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A2EF1C58-B347-40A9-A9A2-351F3AEBC684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  <p:pic>
        <p:nvPicPr>
          <p:cNvPr id="1030" name="Picture 2" descr="logo">
            <a:hlinkClick r:id="rId7" action="ppaction://hlinksldjump"/>
          </p:cNvPr>
          <p:cNvPicPr>
            <a:picLocks noChangeAspect="1" noChangeArrowheads="1"/>
          </p:cNvPicPr>
          <p:nvPr userDrawn="1"/>
        </p:nvPicPr>
        <p:blipFill>
          <a:blip r:embed="rId8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524625"/>
            <a:ext cx="1309688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3" descr="구름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913"/>
            <a:ext cx="12588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4" descr="꽃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0" r="19527" b="3014"/>
          <a:stretch>
            <a:fillRect/>
          </a:stretch>
        </p:blipFill>
        <p:spPr bwMode="auto">
          <a:xfrm>
            <a:off x="6561138" y="1588"/>
            <a:ext cx="259080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v"/>
        <a:defRPr kumimoji="1" sz="24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youtube.com/watch?v=GBaHPND2QJ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Oval 11">
            <a:hlinkClick r:id="rId2"/>
          </p:cNvPr>
          <p:cNvSpPr>
            <a:spLocks noChangeArrowheads="1"/>
          </p:cNvSpPr>
          <p:nvPr/>
        </p:nvSpPr>
        <p:spPr bwMode="auto">
          <a:xfrm>
            <a:off x="1116013" y="1747838"/>
            <a:ext cx="6913562" cy="1944687"/>
          </a:xfrm>
          <a:prstGeom prst="ellipse">
            <a:avLst/>
          </a:prstGeom>
          <a:solidFill>
            <a:srgbClr val="990000"/>
          </a:solidFill>
          <a:ln>
            <a:noFill/>
          </a:ln>
          <a:extLst/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50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" name="직사각형 7">
            <a:hlinkClick r:id="rId2"/>
          </p:cNvPr>
          <p:cNvSpPr/>
          <p:nvPr/>
        </p:nvSpPr>
        <p:spPr>
          <a:xfrm>
            <a:off x="2673886" y="2060848"/>
            <a:ext cx="3796231" cy="17066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o-KR" altLang="en-US" sz="2800" b="1" dirty="0" smtClean="0">
                <a:solidFill>
                  <a:schemeClr val="bg1"/>
                </a:solidFill>
                <a:latin typeface="+mn-ea"/>
                <a:ea typeface="+mn-ea"/>
              </a:rPr>
              <a:t>문화재 명칭 영문 표기</a:t>
            </a:r>
            <a:endParaRPr lang="en-US" altLang="ko-KR" sz="28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2800" b="1" dirty="0" smtClean="0">
                <a:solidFill>
                  <a:schemeClr val="bg1"/>
                </a:solidFill>
                <a:latin typeface="+mn-ea"/>
                <a:ea typeface="+mn-ea"/>
              </a:rPr>
              <a:t>기준 규칙</a:t>
            </a:r>
            <a:endParaRPr lang="en-US" altLang="ko-KR" sz="2800" b="1" dirty="0" smtClean="0">
              <a:solidFill>
                <a:schemeClr val="bg1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  <a:defRPr/>
            </a:pPr>
            <a:endParaRPr lang="en-US" altLang="ko-KR" sz="16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pic>
        <p:nvPicPr>
          <p:cNvPr id="7" name="_x196056456" descr="EMB0000284403c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221" y="5577337"/>
            <a:ext cx="1373859" cy="483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6"/>
          <p:cNvSpPr>
            <a:spLocks noChangeArrowheads="1"/>
          </p:cNvSpPr>
          <p:nvPr/>
        </p:nvSpPr>
        <p:spPr bwMode="auto">
          <a:xfrm>
            <a:off x="2268538" y="4179888"/>
            <a:ext cx="45720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ko-KR" altLang="en-US" dirty="0" smtClean="0">
                <a:solidFill>
                  <a:srgbClr val="C00000"/>
                </a:solidFill>
                <a:latin typeface="+mn-ea"/>
                <a:ea typeface="+mn-ea"/>
              </a:rPr>
              <a:t>김   현</a:t>
            </a:r>
            <a:endParaRPr lang="en-US" altLang="ko-KR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ko-KR" sz="1800" dirty="0" smtClean="0">
                <a:solidFill>
                  <a:srgbClr val="C00000"/>
                </a:solidFill>
                <a:latin typeface="+mn-ea"/>
                <a:ea typeface="+mn-ea"/>
              </a:rPr>
              <a:t>hyeon@aks.ac.kr</a:t>
            </a:r>
            <a:endParaRPr lang="ko-KR" altLang="en-US" sz="1800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ko-KR" altLang="en-US" sz="1800" dirty="0" smtClean="0">
                <a:solidFill>
                  <a:srgbClr val="C00000"/>
                </a:solidFill>
                <a:latin typeface="+mn-ea"/>
                <a:ea typeface="+mn-ea"/>
              </a:rPr>
              <a:t>한국학중앙연구원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8646" y="941147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동물 </a:t>
            </a:r>
            <a:r>
              <a:rPr lang="ko-KR" altLang="en-US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및 식물</a:t>
            </a:r>
            <a:endParaRPr lang="en-US" altLang="ko-KR" sz="20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(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학명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장수하늘소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Longhorned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Beetle (</a:t>
            </a:r>
            <a:r>
              <a:rPr lang="en-US" altLang="ko-KR" sz="1600" i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Callipogon</a:t>
            </a:r>
            <a:r>
              <a:rPr lang="en-US" altLang="ko-KR" sz="16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i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relictus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한국이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원산지이고 </a:t>
            </a: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영문명이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없는 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동식물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국문 이름  로마자 표기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(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학명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산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굴</a:t>
            </a: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뚝나비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Sangulttuk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Nabi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en-US" altLang="ko-KR" sz="1600" i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Hippoarchia</a:t>
            </a:r>
            <a:r>
              <a:rPr lang="en-US" altLang="ko-KR" sz="16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i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autonoe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ko-KR" altLang="en-US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574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8646" y="941147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816800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도자기</a:t>
            </a:r>
            <a:endParaRPr lang="en-US" altLang="ko-KR" sz="20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종류</a:t>
            </a:r>
            <a:r>
              <a:rPr lang="en-US" altLang="ko-KR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1600" b="1" dirty="0" smtClean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용도</a:t>
            </a:r>
            <a:r>
              <a:rPr lang="en-US" altLang="ko-KR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1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형태</a:t>
            </a:r>
            <a:r>
              <a:rPr lang="en-US" altLang="ko-KR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기법</a:t>
            </a:r>
            <a:r>
              <a:rPr lang="en-US" altLang="ko-KR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무늬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등의 명명 요소 </a:t>
            </a: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조합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분청사기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편병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Buncheong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FF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Flat Bottle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청자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참외모양 병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Celadon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Melon-shaped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FF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Bottle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청자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모자원숭이모양 연적 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Celadon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FF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Water Dropper </a:t>
            </a:r>
            <a:r>
              <a:rPr lang="en-US" altLang="ko-KR" sz="16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the Shape of Mother and Baby </a:t>
            </a:r>
            <a:r>
              <a:rPr lang="en-US" altLang="ko-KR" sz="1600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Monkeys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청자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상감당초문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완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Celadon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FF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Bowl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</a:t>
            </a:r>
            <a:r>
              <a:rPr lang="en-US" altLang="ko-KR" sz="16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Inlaid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Scroll Design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백자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동화매국문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병  </a:t>
            </a: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White 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Porcelain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FF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Bottle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</a:t>
            </a:r>
            <a:r>
              <a:rPr lang="en-US" altLang="ko-KR" sz="16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Plum and Chrysanthemum Design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Underglaze Copper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청자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양각죽절문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병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Celadon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FF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Bottle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</a:t>
            </a:r>
            <a:r>
              <a:rPr lang="en-US" altLang="ko-KR" sz="16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Bamboo Design </a:t>
            </a:r>
            <a:r>
              <a:rPr lang="en-US" altLang="ko-KR" sz="16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Relief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백자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청화운룡문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항아리 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White 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Porcelain </a:t>
            </a:r>
            <a:r>
              <a:rPr lang="en-US" altLang="ko-KR" sz="1600" dirty="0">
                <a:solidFill>
                  <a:srgbClr val="FF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Jar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</a:t>
            </a:r>
            <a:r>
              <a:rPr lang="en-US" altLang="ko-KR" sz="16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Cloud and Dragon Design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Underglaze Cobalt Blue</a:t>
            </a:r>
            <a:endParaRPr lang="ko-KR" altLang="en-US" sz="1600" dirty="0" smtClean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ko-KR" altLang="en-US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095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8646" y="941147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석조</a:t>
            </a:r>
            <a:r>
              <a:rPr lang="en-US" altLang="ko-KR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ko-KR" altLang="en-US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목조</a:t>
            </a:r>
            <a:r>
              <a:rPr lang="en-US" altLang="ko-KR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ko-KR" alt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금속 공예</a:t>
            </a:r>
            <a:endParaRPr lang="en-US" altLang="ko-KR" sz="20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재</a:t>
            </a:r>
            <a:r>
              <a:rPr lang="ko-KR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질</a:t>
            </a:r>
            <a:r>
              <a:rPr lang="en-US" altLang="ko-KR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1600" b="1" dirty="0" smtClean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용도</a:t>
            </a:r>
            <a:r>
              <a:rPr lang="en-US" altLang="ko-KR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1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형태</a:t>
            </a:r>
            <a:r>
              <a:rPr lang="en-US" altLang="ko-KR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기법</a:t>
            </a:r>
            <a:r>
              <a:rPr lang="en-US" altLang="ko-KR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1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무늬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등의 명명 요소 </a:t>
            </a: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조합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금제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고배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Gold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High-footed</a:t>
            </a:r>
            <a:r>
              <a:rPr lang="en-US" altLang="ko-KR" sz="1600" dirty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Cup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금동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당간 용두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Gilt-bronze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Dragon</a:t>
            </a:r>
            <a:r>
              <a:rPr lang="en-US" altLang="ko-KR" sz="1600" dirty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Finial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금동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수정 장식 촛대  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Gilt-bronze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Candlesticks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</a:t>
            </a:r>
            <a:r>
              <a:rPr lang="en-US" altLang="ko-KR" sz="16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Inlaid Crystal Ornaments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청동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은입사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포류수금문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향완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Bronze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Incense Burner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 </a:t>
            </a:r>
            <a:r>
              <a:rPr lang="en-US" altLang="ko-KR" sz="16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Silver-inlaid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Willow and Waterfowl Design 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나전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화문 동경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Bronze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Mirror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with </a:t>
            </a:r>
            <a:r>
              <a:rPr lang="en-US" altLang="ko-KR" sz="16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Inlaid Mother-of-pearl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Floral </a:t>
            </a:r>
            <a:r>
              <a:rPr lang="en-US" altLang="ko-KR" sz="1600" dirty="0" smtClean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Design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십장생수이층롱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Two-tiered </a:t>
            </a:r>
            <a:r>
              <a:rPr lang="en-US" altLang="ko-KR" sz="1600" dirty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Chest</a:t>
            </a:r>
            <a:r>
              <a:rPr lang="en-US" altLang="ko-KR" sz="16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with</a:t>
            </a:r>
            <a:r>
              <a:rPr lang="en-US" altLang="ko-KR" sz="16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Embroidered</a:t>
            </a:r>
            <a:r>
              <a:rPr lang="en-US" altLang="ko-KR" sz="1600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Ten Longevity Symbols  </a:t>
            </a:r>
            <a:endParaRPr lang="en-US" altLang="ko-KR" sz="16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ko-KR" altLang="en-US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816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22108" y="941147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Times New Roman" panose="02020603050405020304" pitchFamily="18" charset="0"/>
              <a:ea typeface="굴림" pitchFamily="50" charset="-127"/>
              <a:cs typeface="Times New Roman" panose="02020603050405020304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144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굴림" pitchFamily="50" charset="-127"/>
                <a:cs typeface="Times New Roman" panose="02020603050405020304" pitchFamily="18" charset="0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Times New Roman" panose="02020603050405020304" pitchFamily="18" charset="0"/>
              <a:ea typeface="굴림" pitchFamily="50" charset="-127"/>
              <a:cs typeface="Times New Roman" panose="02020603050405020304" pitchFamily="18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불상</a:t>
            </a:r>
            <a:endParaRPr lang="en-US" altLang="ko-KR" sz="20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재</a:t>
            </a:r>
            <a:r>
              <a:rPr lang="ko-KR" altLang="en-US" sz="16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질</a:t>
            </a:r>
            <a:r>
              <a:rPr lang="en-US" altLang="ko-KR" sz="1600" b="1" dirty="0" smtClean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1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자세</a:t>
            </a:r>
            <a:r>
              <a:rPr lang="en-US" altLang="ko-KR" sz="1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1600" b="1" dirty="0" smtClean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존명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등의 명명 요소 </a:t>
            </a: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조합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금동보살입상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Gilt-bronze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Standing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Bodhisattva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석조약사여래좌상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Stone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Seated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Bhaisajyaguru</a:t>
            </a:r>
            <a:r>
              <a:rPr lang="en-US" altLang="ko-KR" sz="1600" dirty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Buddha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소조비로자나삼불좌상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Clay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Seated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Vairocana</a:t>
            </a:r>
            <a:r>
              <a:rPr lang="en-US" altLang="ko-KR" sz="1600" dirty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Buddha Triad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금동미륵보살반가사유상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Gilt-bronze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Pensive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Maitreya</a:t>
            </a:r>
            <a:r>
              <a:rPr lang="en-US" altLang="ko-KR" sz="1600" dirty="0">
                <a:solidFill>
                  <a:srgbClr val="CC66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Bodhisattva</a:t>
            </a:r>
          </a:p>
          <a:p>
            <a:endParaRPr lang="ko-KR" altLang="en-US" sz="1600" dirty="0">
              <a:solidFill>
                <a:srgbClr val="CC66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43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11560" y="90872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5907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+mn-ea"/>
                <a:ea typeface="+mn-ea"/>
              </a:rPr>
              <a:t>서적</a:t>
            </a:r>
            <a:r>
              <a:rPr lang="en-US" altLang="ko-KR" sz="2000" b="1" dirty="0" smtClean="0">
                <a:latin typeface="+mn-ea"/>
                <a:ea typeface="+mn-ea"/>
              </a:rPr>
              <a:t>, </a:t>
            </a:r>
            <a:r>
              <a:rPr lang="ko-KR" altLang="en-US" sz="2000" b="1" dirty="0" smtClean="0">
                <a:latin typeface="+mn-ea"/>
                <a:ea typeface="+mn-ea"/>
              </a:rPr>
              <a:t>지도</a:t>
            </a:r>
            <a:endParaRPr lang="en-US" altLang="ko-KR" sz="2000" b="1" dirty="0" smtClean="0">
              <a:latin typeface="+mn-ea"/>
              <a:ea typeface="+mn-ea"/>
            </a:endParaRP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+mn-ea"/>
              <a:ea typeface="+mn-ea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+mn-ea"/>
                <a:ea typeface="+mn-ea"/>
              </a:rPr>
              <a:t>고유한 이름 로마자 표기 </a:t>
            </a:r>
            <a:r>
              <a:rPr lang="en-US" altLang="ko-KR" sz="1600" dirty="0" smtClean="0">
                <a:latin typeface="+mn-ea"/>
                <a:ea typeface="+mn-ea"/>
              </a:rPr>
              <a:t>+ (</a:t>
            </a:r>
            <a:r>
              <a:rPr lang="ko-KR" altLang="en-US" sz="1600" dirty="0" smtClean="0">
                <a:latin typeface="+mn-ea"/>
                <a:ea typeface="+mn-ea"/>
              </a:rPr>
              <a:t>전체의 </a:t>
            </a:r>
            <a:r>
              <a:rPr lang="ko-KR" altLang="en-US" sz="1600" dirty="0" err="1" smtClean="0">
                <a:latin typeface="+mn-ea"/>
                <a:ea typeface="+mn-ea"/>
              </a:rPr>
              <a:t>의미역</a:t>
            </a:r>
            <a:r>
              <a:rPr lang="en-US" altLang="ko-KR" sz="1600" dirty="0" smtClean="0">
                <a:latin typeface="+mn-ea"/>
                <a:ea typeface="+mn-ea"/>
              </a:rPr>
              <a:t>)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  <a:ea typeface="+mn-ea"/>
            </a:endParaRP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+mn-ea"/>
                <a:ea typeface="+mn-ea"/>
              </a:rPr>
              <a:t>삼국유사 </a:t>
            </a:r>
            <a:r>
              <a:rPr lang="en-US" altLang="ko-KR" sz="1600" dirty="0" smtClean="0">
                <a:latin typeface="+mn-ea"/>
                <a:ea typeface="+mn-ea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Samguk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yusa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(Memorabilia of the Three Kingdoms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en-US" altLang="ko-KR" sz="1600" dirty="0" err="1" smtClean="0">
                <a:latin typeface="+mn-ea"/>
                <a:ea typeface="+mn-ea"/>
              </a:rPr>
              <a:t>조선지도</a:t>
            </a:r>
            <a:r>
              <a:rPr lang="en-US" altLang="ko-KR" sz="1600" dirty="0" smtClean="0">
                <a:latin typeface="+mn-ea"/>
                <a:ea typeface="+mn-ea"/>
              </a:rPr>
              <a:t> 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Joseon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jido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(Atlas of Korea) 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+mn-ea"/>
                <a:ea typeface="+mn-ea"/>
              </a:rPr>
              <a:t>도서명 </a:t>
            </a:r>
            <a:r>
              <a:rPr lang="ko-KR" altLang="en-US" sz="1600" dirty="0">
                <a:latin typeface="+mn-ea"/>
                <a:ea typeface="+mn-ea"/>
              </a:rPr>
              <a:t>등을 </a:t>
            </a:r>
            <a:r>
              <a:rPr lang="ko-KR" altLang="en-US" sz="1600" dirty="0" err="1">
                <a:latin typeface="+mn-ea"/>
                <a:ea typeface="+mn-ea"/>
              </a:rPr>
              <a:t>이탤릭체로</a:t>
            </a:r>
            <a:r>
              <a:rPr lang="ko-KR" altLang="en-US" sz="1600" dirty="0">
                <a:latin typeface="+mn-ea"/>
                <a:ea typeface="+mn-ea"/>
              </a:rPr>
              <a:t> 표기하는 관행이 있는 분야</a:t>
            </a:r>
            <a:r>
              <a:rPr lang="en-US" altLang="ko-KR" sz="1600" dirty="0">
                <a:latin typeface="+mn-ea"/>
                <a:ea typeface="+mn-ea"/>
              </a:rPr>
              <a:t>(</a:t>
            </a:r>
            <a:r>
              <a:rPr lang="ko-KR" altLang="en-US" sz="1600" dirty="0">
                <a:latin typeface="+mn-ea"/>
                <a:ea typeface="+mn-ea"/>
              </a:rPr>
              <a:t>학술 </a:t>
            </a:r>
            <a:r>
              <a:rPr lang="ko-KR" altLang="en-US" sz="1600" dirty="0" smtClean="0">
                <a:latin typeface="+mn-ea"/>
                <a:ea typeface="+mn-ea"/>
              </a:rPr>
              <a:t>논문 등</a:t>
            </a:r>
            <a:r>
              <a:rPr lang="en-US" altLang="ko-KR" sz="1600" dirty="0">
                <a:latin typeface="+mn-ea"/>
                <a:ea typeface="+mn-ea"/>
              </a:rPr>
              <a:t>)</a:t>
            </a:r>
            <a:r>
              <a:rPr lang="ko-KR" altLang="en-US" sz="1600" dirty="0">
                <a:latin typeface="+mn-ea"/>
                <a:ea typeface="+mn-ea"/>
              </a:rPr>
              <a:t>에서 사용하는 경우</a:t>
            </a:r>
            <a:r>
              <a:rPr lang="en-US" altLang="ko-KR" sz="1600" dirty="0">
                <a:latin typeface="+mn-ea"/>
                <a:ea typeface="+mn-ea"/>
              </a:rPr>
              <a:t>, </a:t>
            </a:r>
            <a:r>
              <a:rPr lang="ko-KR" altLang="en-US" sz="1600" dirty="0">
                <a:latin typeface="+mn-ea"/>
                <a:ea typeface="+mn-ea"/>
              </a:rPr>
              <a:t>해당 부분을 </a:t>
            </a:r>
            <a:r>
              <a:rPr lang="ko-KR" altLang="en-US" sz="1600" dirty="0" err="1">
                <a:latin typeface="+mn-ea"/>
                <a:ea typeface="+mn-ea"/>
              </a:rPr>
              <a:t>이탤릭체로</a:t>
            </a:r>
            <a:r>
              <a:rPr lang="ko-KR" altLang="en-US" sz="1600" dirty="0">
                <a:latin typeface="+mn-ea"/>
                <a:ea typeface="+mn-ea"/>
              </a:rPr>
              <a:t> </a:t>
            </a:r>
            <a:r>
              <a:rPr lang="ko-KR" altLang="en-US" sz="1600" dirty="0" smtClean="0">
                <a:latin typeface="+mn-ea"/>
                <a:ea typeface="+mn-ea"/>
              </a:rPr>
              <a:t>표기</a:t>
            </a:r>
            <a:endParaRPr lang="en-US" altLang="ko-KR" sz="1600" dirty="0" smtClean="0">
              <a:latin typeface="+mn-ea"/>
              <a:ea typeface="+mn-ea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  <a:ea typeface="+mn-ea"/>
            </a:endParaRP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>
                <a:latin typeface="+mn-ea"/>
                <a:ea typeface="+mn-ea"/>
              </a:rPr>
              <a:t>삼국유사  </a:t>
            </a:r>
            <a:r>
              <a:rPr lang="en-US" altLang="ko-KR" sz="1600" dirty="0" smtClean="0">
                <a:latin typeface="+mn-ea"/>
                <a:ea typeface="+mn-ea"/>
              </a:rPr>
              <a:t>	</a:t>
            </a:r>
            <a:r>
              <a:rPr lang="en-US" altLang="ko-KR" sz="1600" i="1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Samguk</a:t>
            </a:r>
            <a:r>
              <a:rPr lang="en-US" altLang="ko-KR" sz="16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i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yusa</a:t>
            </a:r>
            <a:r>
              <a:rPr lang="en-US" altLang="ko-KR" sz="1600" i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(Memorabilia of the Three </a:t>
            </a:r>
            <a:r>
              <a:rPr lang="en-US" altLang="ko-KR" sz="16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Kingdoms)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altLang="ko-KR" sz="1600" dirty="0">
              <a:latin typeface="+mn-ea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저자 이름을 병기하는 경우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by + 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저자명 음역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+mn-ea"/>
                <a:ea typeface="+mn-ea"/>
              </a:rPr>
              <a:t>박만정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err="1">
                <a:latin typeface="+mn-ea"/>
                <a:ea typeface="+mn-ea"/>
              </a:rPr>
              <a:t>해서암행일기</a:t>
            </a:r>
            <a:r>
              <a:rPr lang="en-US" altLang="ko-KR" sz="1600" dirty="0">
                <a:latin typeface="+mn-ea"/>
                <a:ea typeface="+mn-ea"/>
              </a:rPr>
              <a:t>(</a:t>
            </a:r>
            <a:r>
              <a:rPr lang="ko-KR" altLang="en-US" sz="1600" dirty="0" err="1">
                <a:latin typeface="+mn-ea"/>
                <a:ea typeface="+mn-ea"/>
              </a:rPr>
              <a:t>朴萬鼎</a:t>
            </a:r>
            <a:r>
              <a:rPr lang="ko-KR" altLang="en-US" sz="1600" dirty="0">
                <a:latin typeface="+mn-ea"/>
                <a:ea typeface="+mn-ea"/>
              </a:rPr>
              <a:t> </a:t>
            </a:r>
            <a:r>
              <a:rPr lang="ko-KR" altLang="en-US" sz="1600" dirty="0" err="1">
                <a:latin typeface="+mn-ea"/>
                <a:ea typeface="+mn-ea"/>
              </a:rPr>
              <a:t>海西暗行日記</a:t>
            </a:r>
            <a:r>
              <a:rPr lang="en-US" altLang="ko-KR" sz="1600" dirty="0" smtClean="0">
                <a:latin typeface="+mn-ea"/>
                <a:ea typeface="+mn-ea"/>
              </a:rPr>
              <a:t>) 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Haeseo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amhaeng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ilgi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(Record of Secret Inspection in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Hwanghae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-do Province) by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Bak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Man-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jeong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endParaRPr lang="en-US" altLang="ko-KR" sz="1600" i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§"/>
            </a:pPr>
            <a:endParaRPr lang="en-US" altLang="ko-KR" sz="1600" i="1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endParaRPr lang="ko-KR" altLang="en-US" sz="1600" dirty="0">
              <a:latin typeface="+mn-ea"/>
              <a:ea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668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11560" y="90872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2830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+mn-ea"/>
                <a:ea typeface="+mn-ea"/>
              </a:rPr>
              <a:t>불경</a:t>
            </a:r>
            <a:endParaRPr lang="en-US" altLang="ko-KR" sz="2000" b="1" dirty="0" smtClean="0">
              <a:latin typeface="+mn-ea"/>
              <a:ea typeface="+mn-ea"/>
            </a:endParaRP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+mn-ea"/>
              <a:ea typeface="+mn-ea"/>
            </a:endParaRP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err="1" smtClean="0">
                <a:latin typeface="+mn-ea"/>
                <a:ea typeface="+mn-ea"/>
              </a:rPr>
              <a:t>산스크리트어</a:t>
            </a:r>
            <a:r>
              <a:rPr lang="ko-KR" altLang="en-US" sz="1600" dirty="0" smtClean="0">
                <a:latin typeface="+mn-ea"/>
                <a:ea typeface="+mn-ea"/>
              </a:rPr>
              <a:t> 제목 </a:t>
            </a:r>
            <a:r>
              <a:rPr lang="en-US" altLang="ko-KR" sz="1600" dirty="0" smtClean="0">
                <a:latin typeface="+mn-ea"/>
                <a:ea typeface="+mn-ea"/>
              </a:rPr>
              <a:t>+ (</a:t>
            </a:r>
            <a:r>
              <a:rPr lang="ko-KR" altLang="en-US" sz="1600" dirty="0" smtClean="0">
                <a:latin typeface="+mn-ea"/>
                <a:ea typeface="+mn-ea"/>
              </a:rPr>
              <a:t>통용되는 영어 제목이 있는 경우 병기</a:t>
            </a:r>
            <a:r>
              <a:rPr lang="en-US" altLang="ko-KR" sz="1600" dirty="0" smtClean="0">
                <a:latin typeface="+mn-ea"/>
                <a:ea typeface="+mn-ea"/>
              </a:rPr>
              <a:t>)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  <a:ea typeface="+mn-ea"/>
            </a:endParaRP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묘법연화경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Saddharmapundarika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Sutra (The Lotus Sutra)  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대방광불화엄경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Avatamsaka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Sutra (The Flower Garland Sutra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금강반야바라밀경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Vajracchedika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prajnaparamita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Sutra (The Diamond Sutra) </a:t>
            </a:r>
          </a:p>
          <a:p>
            <a:pPr marL="342900" indent="-342900">
              <a:lnSpc>
                <a:spcPts val="2400"/>
              </a:lnSpc>
              <a:buFont typeface="Wingdings" panose="05000000000000000000" pitchFamily="2" charset="2"/>
              <a:buChar char="§"/>
            </a:pPr>
            <a:endParaRPr lang="en-US" altLang="ko-KR" sz="1600" i="1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ts val="2400"/>
              </a:lnSpc>
            </a:pPr>
            <a:endParaRPr lang="ko-KR" altLang="en-US" sz="1600" dirty="0">
              <a:latin typeface="+mn-ea"/>
              <a:ea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53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22108" y="1000613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고문</a:t>
            </a:r>
            <a:r>
              <a:rPr lang="ko-KR" altLang="en-US" sz="20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서</a:t>
            </a:r>
            <a:endParaRPr lang="en-US" altLang="ko-KR" sz="20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이순신 선무공신 교서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Royal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Certificate of Meritorious Subject Issued to Yi Sun-sin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장양수 </a:t>
            </a: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홍패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Red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Certificate Issued to Jang Yang-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능성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쌍봉사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감역교지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Royal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Edict on Labor Exemption Issued to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Ssangbongsa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Temple,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Neungseong</a:t>
            </a: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087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11560" y="90872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+mn-ea"/>
                <a:ea typeface="+mn-ea"/>
              </a:rPr>
              <a:t>회화</a:t>
            </a:r>
            <a:endParaRPr lang="en-US" altLang="ko-KR" sz="2000" b="1" dirty="0" smtClean="0">
              <a:latin typeface="+mn-ea"/>
              <a:ea typeface="+mn-ea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+mn-ea"/>
              <a:ea typeface="+mn-ea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+mn-ea"/>
                <a:ea typeface="+mn-ea"/>
              </a:rPr>
              <a:t>고유한 이름 로마자 표기 </a:t>
            </a:r>
            <a:r>
              <a:rPr lang="en-US" altLang="ko-KR" sz="1600" dirty="0" smtClean="0">
                <a:latin typeface="+mn-ea"/>
                <a:ea typeface="+mn-ea"/>
              </a:rPr>
              <a:t>+ (</a:t>
            </a:r>
            <a:r>
              <a:rPr lang="ko-KR" altLang="en-US" sz="1600" dirty="0" smtClean="0">
                <a:latin typeface="+mn-ea"/>
                <a:ea typeface="+mn-ea"/>
              </a:rPr>
              <a:t>전체의 </a:t>
            </a:r>
            <a:r>
              <a:rPr lang="ko-KR" altLang="en-US" sz="1600" dirty="0" err="1" smtClean="0">
                <a:latin typeface="+mn-ea"/>
                <a:ea typeface="+mn-ea"/>
              </a:rPr>
              <a:t>의미역</a:t>
            </a:r>
            <a:r>
              <a:rPr lang="en-US" altLang="ko-KR" sz="1600" dirty="0" smtClean="0">
                <a:latin typeface="+mn-ea"/>
                <a:ea typeface="+mn-ea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  <a:ea typeface="+mn-e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+mn-ea"/>
                <a:ea typeface="+mn-ea"/>
              </a:rPr>
              <a:t>동궐도</a:t>
            </a:r>
            <a:r>
              <a:rPr lang="ko-KR" altLang="en-US" sz="1600" dirty="0" smtClean="0">
                <a:latin typeface="+mn-ea"/>
                <a:ea typeface="+mn-ea"/>
              </a:rPr>
              <a:t>  </a:t>
            </a:r>
            <a:r>
              <a:rPr lang="en-US" altLang="ko-KR" sz="1600" dirty="0" smtClean="0">
                <a:latin typeface="+mn-ea"/>
                <a:ea typeface="+mn-ea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nggwoldo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(The Eastern Palaces)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+mn-ea"/>
                <a:ea typeface="+mn-ea"/>
              </a:rPr>
              <a:t>고유한 이름과 </a:t>
            </a:r>
            <a:r>
              <a:rPr lang="ko-KR" altLang="en-US" sz="1600" dirty="0" err="1" smtClean="0">
                <a:latin typeface="+mn-ea"/>
                <a:ea typeface="+mn-ea"/>
              </a:rPr>
              <a:t>의미역이</a:t>
            </a:r>
            <a:r>
              <a:rPr lang="ko-KR" altLang="en-US" sz="1600" dirty="0" smtClean="0">
                <a:latin typeface="+mn-ea"/>
                <a:ea typeface="+mn-ea"/>
              </a:rPr>
              <a:t> 함께 쓰인 경우 이를 구별하기 위해 로마자 표기 부분을 </a:t>
            </a:r>
            <a:r>
              <a:rPr lang="ko-KR" altLang="en-US" sz="1600" dirty="0" err="1" smtClean="0">
                <a:latin typeface="+mn-ea"/>
                <a:ea typeface="+mn-ea"/>
              </a:rPr>
              <a:t>이탤릭체로</a:t>
            </a:r>
            <a:r>
              <a:rPr lang="en-US" altLang="ko-KR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smtClean="0">
                <a:latin typeface="+mn-ea"/>
                <a:ea typeface="+mn-ea"/>
              </a:rPr>
              <a:t>쓸 수 있다</a:t>
            </a:r>
            <a:r>
              <a:rPr lang="en-US" altLang="ko-KR" sz="1600" dirty="0" smtClean="0">
                <a:latin typeface="+mn-ea"/>
                <a:ea typeface="+mn-ea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  <a:ea typeface="+mn-ea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+mn-ea"/>
                <a:ea typeface="+mn-ea"/>
              </a:rPr>
              <a:t>자수초충도병풍</a:t>
            </a:r>
            <a:r>
              <a:rPr lang="en-US" altLang="ko-KR" sz="1600" dirty="0" smtClean="0">
                <a:latin typeface="+mn-ea"/>
                <a:ea typeface="+mn-ea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Folding Screen of 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Ebroider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i="1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Chochungdo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(Grass and Insects)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endParaRPr lang="en-US" altLang="ko-KR" sz="1600" i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1600" dirty="0">
              <a:latin typeface="+mn-ea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작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가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이름을 병기하는 경우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by + </a:t>
            </a: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작가명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+mn-ea"/>
                <a:ea typeface="+mn-ea"/>
              </a:rPr>
              <a:t>김정희필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ko-KR" altLang="en-US" sz="1600" dirty="0">
                <a:latin typeface="+mn-ea"/>
                <a:ea typeface="+mn-ea"/>
              </a:rPr>
              <a:t>세한도  </a:t>
            </a:r>
            <a:r>
              <a:rPr lang="en-US" altLang="ko-KR" sz="1600" dirty="0" smtClean="0">
                <a:latin typeface="+mn-ea"/>
                <a:ea typeface="+mn-ea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Sehando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(Winter Scene) by Kim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Jeong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-hui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600" i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1600" i="1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endParaRPr lang="ko-KR" altLang="en-US" sz="1600" dirty="0">
              <a:latin typeface="+mn-ea"/>
              <a:ea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83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611560" y="90872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+mn-ea"/>
                <a:ea typeface="+mn-ea"/>
              </a:rPr>
              <a:t>불교 회화</a:t>
            </a:r>
            <a:endParaRPr lang="en-US" altLang="ko-KR" sz="2000" b="1" dirty="0" smtClean="0">
              <a:latin typeface="+mn-ea"/>
              <a:ea typeface="+mn-ea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+mn-ea"/>
              <a:ea typeface="+mn-ea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+mn-ea"/>
                <a:ea typeface="+mn-ea"/>
              </a:rPr>
              <a:t>소재지 중심의 명칭 </a:t>
            </a:r>
            <a:r>
              <a:rPr lang="en-US" altLang="ko-KR" sz="1600" dirty="0" smtClean="0">
                <a:latin typeface="+mn-ea"/>
                <a:ea typeface="+mn-ea"/>
              </a:rPr>
              <a:t>+ (</a:t>
            </a:r>
            <a:r>
              <a:rPr lang="ko-KR" altLang="en-US" sz="1600" dirty="0" smtClean="0">
                <a:latin typeface="+mn-ea"/>
                <a:ea typeface="+mn-ea"/>
              </a:rPr>
              <a:t>畵題</a:t>
            </a:r>
            <a:r>
              <a:rPr lang="en-US" altLang="ko-KR" sz="1600" dirty="0" smtClean="0">
                <a:latin typeface="+mn-ea"/>
                <a:ea typeface="+mn-ea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  <a:ea typeface="+mn-ea"/>
            </a:endParaRP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통도사 </a:t>
            </a: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아미타여래설법도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lvl="1">
              <a:lnSpc>
                <a:spcPts val="24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Buddhist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Painting of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Tongdosa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Temple (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Amitabha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Buddha)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하동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쌍계사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감로왕도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</a:p>
          <a:p>
            <a:pPr lvl="1">
              <a:lnSpc>
                <a:spcPts val="2400"/>
              </a:lnSpc>
            </a:pP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Buddhist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Painting of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Ssanggyesa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Temple,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Hadong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(The King of Sweet Dew)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해인사영산회상도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</a:p>
          <a:p>
            <a:pPr lvl="1">
              <a:lnSpc>
                <a:spcPts val="2400"/>
              </a:lnSpc>
            </a:pP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Buddhist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Painting of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Haeinsa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Temple (The Vulture Peak Assembly)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무량사미륵불</a:t>
            </a:r>
            <a:r>
              <a:rPr lang="ko-KR" altLang="en-US" sz="16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괘불탱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</a:p>
          <a:p>
            <a:pPr lvl="1">
              <a:lnSpc>
                <a:spcPts val="2400"/>
              </a:lnSpc>
            </a:pP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Hanging 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Painting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of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Muryangsa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Temple (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Maitreya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Buddha)</a:t>
            </a: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양산 통도사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영산전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벽화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</a:p>
          <a:p>
            <a:pPr lvl="1">
              <a:lnSpc>
                <a:spcPts val="2400"/>
              </a:lnSpc>
            </a:pP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Mural 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Paintings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Yeongsanjeon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Hall of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Tongdosa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Temple,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Yangsan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순천 송광사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십육조사</a:t>
            </a:r>
            <a:r>
              <a:rPr lang="ko-KR" altLang="en-US" sz="16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진영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ts val="2400"/>
              </a:lnSpc>
            </a:pP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Portrait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Sixteen Buddhist Monks in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Songgwangsa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Temple,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Suncheon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1600" i="1" dirty="0">
              <a:latin typeface="+mn-ea"/>
              <a:ea typeface="+mn-ea"/>
              <a:cs typeface="Times New Roman" panose="02020603050405020304" pitchFamily="18" charset="0"/>
            </a:endParaRPr>
          </a:p>
          <a:p>
            <a:endParaRPr lang="ko-KR" altLang="en-US" sz="1600" dirty="0">
              <a:latin typeface="+mn-ea"/>
              <a:ea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645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22108" y="97039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명문이 포함된 </a:t>
            </a:r>
            <a:r>
              <a:rPr lang="ko-KR" altLang="en-US" sz="2000" b="1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문화재명</a:t>
            </a:r>
            <a:endParaRPr lang="en-US" altLang="ko-KR" sz="20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유물 이름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with Inscription of “ “</a:t>
            </a: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흥왕사명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청동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은입사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향완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Bronze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Incense Burner with Inscription of "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Heungwangsa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Temple" and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Silver-inlaid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Design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금동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계미명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삼존불입상 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Gilt-bronze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Standing Buddha Triad with Inscription of "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Gyemi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Year"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이해를 돕기 위해 명문의 한자 병기 가능</a:t>
            </a: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백자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‘천’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‘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지’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‘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현’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‘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황’ 명 발 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White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Porcelain Bowls with Inscription of "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Cheon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天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)", "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Ji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地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)", "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Hyeon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玄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)," 	and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"Hwang(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黃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)")</a:t>
            </a:r>
            <a:endParaRPr lang="ko-KR" altLang="en-US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03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5"/>
          <p:cNvSpPr>
            <a:spLocks noChangeShapeType="1"/>
          </p:cNvSpPr>
          <p:nvPr/>
        </p:nvSpPr>
        <p:spPr bwMode="auto">
          <a:xfrm flipV="1">
            <a:off x="971550" y="0"/>
            <a:ext cx="0" cy="68580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" name="Rectangle 54"/>
          <p:cNvSpPr>
            <a:spLocks noChangeArrowheads="1"/>
          </p:cNvSpPr>
          <p:nvPr/>
        </p:nvSpPr>
        <p:spPr bwMode="auto">
          <a:xfrm>
            <a:off x="539750" y="3890888"/>
            <a:ext cx="3132138" cy="330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ko-KR" altLang="ko-KR" sz="160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719138" y="3887713"/>
            <a:ext cx="8194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400" b="1" dirty="0" smtClean="0">
                <a:solidFill>
                  <a:schemeClr val="bg1"/>
                </a:solidFill>
                <a:latin typeface="+mn-ea"/>
                <a:ea typeface="+mn-ea"/>
              </a:rPr>
              <a:t>2. </a:t>
            </a:r>
            <a:r>
              <a:rPr lang="ko-KR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성격 </a:t>
            </a:r>
          </a:p>
        </p:txBody>
      </p:sp>
      <p:sp>
        <p:nvSpPr>
          <p:cNvPr id="13" name="Rectangle 54"/>
          <p:cNvSpPr>
            <a:spLocks noChangeArrowheads="1"/>
          </p:cNvSpPr>
          <p:nvPr/>
        </p:nvSpPr>
        <p:spPr bwMode="auto">
          <a:xfrm>
            <a:off x="539750" y="3242816"/>
            <a:ext cx="3132138" cy="330200"/>
          </a:xfrm>
          <a:prstGeom prst="rect">
            <a:avLst/>
          </a:prstGeom>
          <a:solidFill>
            <a:srgbClr val="C00000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19138" y="3239641"/>
            <a:ext cx="9364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400" b="1" dirty="0" smtClean="0">
                <a:solidFill>
                  <a:schemeClr val="bg1"/>
                </a:solidFill>
                <a:latin typeface="+mn-ea"/>
                <a:ea typeface="+mn-ea"/>
              </a:rPr>
              <a:t>1. </a:t>
            </a:r>
            <a:r>
              <a:rPr lang="ko-KR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필요성</a:t>
            </a:r>
          </a:p>
        </p:txBody>
      </p:sp>
      <p:sp>
        <p:nvSpPr>
          <p:cNvPr id="14" name="Rectangle 54"/>
          <p:cNvSpPr>
            <a:spLocks noChangeArrowheads="1"/>
          </p:cNvSpPr>
          <p:nvPr/>
        </p:nvSpPr>
        <p:spPr bwMode="auto">
          <a:xfrm>
            <a:off x="539750" y="5187032"/>
            <a:ext cx="3132138" cy="330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ko-KR" altLang="ko-KR" sz="160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19138" y="5183857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400" b="1" dirty="0" smtClean="0">
                <a:solidFill>
                  <a:schemeClr val="bg1"/>
                </a:solidFill>
                <a:latin typeface="+mn-ea"/>
                <a:ea typeface="+mn-ea"/>
              </a:rPr>
              <a:t>4. </a:t>
            </a:r>
            <a:r>
              <a:rPr lang="ko-KR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세부 기준</a:t>
            </a:r>
          </a:p>
        </p:txBody>
      </p:sp>
      <p:sp>
        <p:nvSpPr>
          <p:cNvPr id="18" name="Rectangle 54"/>
          <p:cNvSpPr>
            <a:spLocks noChangeArrowheads="1"/>
          </p:cNvSpPr>
          <p:nvPr/>
        </p:nvSpPr>
        <p:spPr bwMode="auto">
          <a:xfrm>
            <a:off x="539750" y="4521200"/>
            <a:ext cx="3132138" cy="330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ko-KR" altLang="ko-KR" sz="160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19138" y="4518025"/>
            <a:ext cx="2952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ko-KR" sz="1400" b="1" dirty="0" smtClean="0">
                <a:solidFill>
                  <a:schemeClr val="bg1"/>
                </a:solidFill>
                <a:latin typeface="+mn-ea"/>
                <a:ea typeface="+mn-ea"/>
              </a:rPr>
              <a:t>3. </a:t>
            </a:r>
            <a:r>
              <a:rPr lang="ko-KR" altLang="en-US" sz="1400" b="1" dirty="0" smtClean="0">
                <a:solidFill>
                  <a:schemeClr val="bg1"/>
                </a:solidFill>
                <a:latin typeface="+mn-ea"/>
                <a:ea typeface="+mn-ea"/>
              </a:rPr>
              <a:t>표기 원칙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522108" y="97039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+mj-ea"/>
                <a:ea typeface="+mj-ea"/>
              </a:rPr>
              <a:t>지</a:t>
            </a:r>
            <a:r>
              <a:rPr lang="ko-KR" altLang="en-US" sz="2000" b="1" dirty="0">
                <a:latin typeface="+mj-ea"/>
                <a:ea typeface="+mj-ea"/>
              </a:rPr>
              <a:t>명</a:t>
            </a:r>
            <a:r>
              <a:rPr lang="ko-KR" altLang="en-US" sz="2000" b="1" dirty="0" smtClean="0">
                <a:latin typeface="+mj-ea"/>
                <a:ea typeface="+mj-ea"/>
              </a:rPr>
              <a:t>이 포함된 </a:t>
            </a:r>
            <a:r>
              <a:rPr lang="ko-KR" altLang="en-US" sz="2000" b="1" dirty="0" err="1" smtClean="0">
                <a:latin typeface="+mj-ea"/>
                <a:ea typeface="+mj-ea"/>
              </a:rPr>
              <a:t>문화재명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+mn-lt"/>
              <a:ea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+mn-ea"/>
                <a:ea typeface="+mn-ea"/>
              </a:rPr>
              <a:t>시</a:t>
            </a:r>
            <a:r>
              <a:rPr lang="en-US" altLang="ko-KR" sz="1600" dirty="0" smtClean="0">
                <a:latin typeface="+mn-ea"/>
                <a:ea typeface="+mn-ea"/>
              </a:rPr>
              <a:t>, </a:t>
            </a:r>
            <a:r>
              <a:rPr lang="ko-KR" altLang="en-US" sz="1600" dirty="0" smtClean="0">
                <a:latin typeface="+mn-ea"/>
                <a:ea typeface="+mn-ea"/>
              </a:rPr>
              <a:t>군</a:t>
            </a:r>
            <a:r>
              <a:rPr lang="en-US" altLang="ko-KR" sz="1600" dirty="0" smtClean="0">
                <a:latin typeface="+mn-ea"/>
                <a:ea typeface="+mn-ea"/>
              </a:rPr>
              <a:t>, </a:t>
            </a:r>
            <a:r>
              <a:rPr lang="ko-KR" altLang="en-US" sz="1600" dirty="0" smtClean="0">
                <a:latin typeface="+mn-ea"/>
                <a:ea typeface="+mn-ea"/>
              </a:rPr>
              <a:t>구 등의 행정지명</a:t>
            </a:r>
            <a:r>
              <a:rPr lang="en-US" altLang="ko-KR" sz="1600" dirty="0" smtClean="0">
                <a:latin typeface="+mn-ea"/>
                <a:ea typeface="+mn-ea"/>
              </a:rPr>
              <a:t>: </a:t>
            </a:r>
            <a:r>
              <a:rPr lang="ko-KR" altLang="en-US" sz="1600" dirty="0" smtClean="0">
                <a:latin typeface="+mn-ea"/>
                <a:ea typeface="+mn-ea"/>
              </a:rPr>
              <a:t>문화재 이름 </a:t>
            </a:r>
            <a:r>
              <a:rPr lang="en-US" altLang="ko-KR" sz="1600" dirty="0" smtClean="0">
                <a:latin typeface="+mn-ea"/>
                <a:ea typeface="+mn-ea"/>
              </a:rPr>
              <a:t>+ [,] + </a:t>
            </a:r>
            <a:r>
              <a:rPr lang="ko-KR" altLang="en-US" sz="1600" dirty="0" smtClean="0">
                <a:latin typeface="+mn-ea"/>
                <a:ea typeface="+mn-ea"/>
              </a:rPr>
              <a:t>지명</a:t>
            </a:r>
            <a:endParaRPr lang="en-US" altLang="ko-KR" sz="1600" dirty="0" smtClean="0">
              <a:latin typeface="+mn-ea"/>
              <a:ea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+mn-ea"/>
                <a:ea typeface="+mn-ea"/>
              </a:rPr>
              <a:t>서울 </a:t>
            </a:r>
            <a:r>
              <a:rPr lang="ko-KR" altLang="en-US" sz="1600" dirty="0">
                <a:latin typeface="+mn-ea"/>
                <a:ea typeface="+mn-ea"/>
              </a:rPr>
              <a:t>숭례문  </a:t>
            </a:r>
            <a:r>
              <a:rPr lang="en-US" altLang="ko-KR" sz="1600" dirty="0" smtClean="0">
                <a:latin typeface="+mn-ea"/>
                <a:ea typeface="+mn-ea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Sungnyemun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Gate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Seoul </a:t>
            </a: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+mn-ea"/>
                <a:ea typeface="+mn-ea"/>
              </a:rPr>
              <a:t>구미 </a:t>
            </a:r>
            <a:r>
              <a:rPr lang="ko-KR" altLang="en-US" sz="1600" dirty="0">
                <a:latin typeface="+mn-ea"/>
                <a:ea typeface="+mn-ea"/>
              </a:rPr>
              <a:t>채미정  </a:t>
            </a:r>
            <a:r>
              <a:rPr lang="en-US" altLang="ko-KR" sz="1600" dirty="0" smtClean="0">
                <a:latin typeface="+mn-ea"/>
                <a:ea typeface="+mn-ea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Chaemijeong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Pavilion, Gumi</a:t>
            </a: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+mn-ea"/>
                <a:ea typeface="+mn-ea"/>
              </a:rPr>
              <a:t>울진 </a:t>
            </a:r>
            <a:r>
              <a:rPr lang="ko-KR" altLang="en-US" sz="1600" dirty="0" err="1">
                <a:latin typeface="+mn-ea"/>
                <a:ea typeface="+mn-ea"/>
              </a:rPr>
              <a:t>성류굴</a:t>
            </a:r>
            <a:r>
              <a:rPr lang="ko-KR" altLang="en-US" sz="1600" dirty="0">
                <a:latin typeface="+mn-ea"/>
                <a:ea typeface="+mn-ea"/>
              </a:rPr>
              <a:t>  </a:t>
            </a:r>
            <a:r>
              <a:rPr lang="en-US" altLang="ko-KR" sz="1600" dirty="0" smtClean="0">
                <a:latin typeface="+mn-ea"/>
                <a:ea typeface="+mn-ea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Seongnyugul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Cave, 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Uljin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endParaRPr lang="en-US" altLang="ko-KR" sz="1600" dirty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+mn-ea"/>
                <a:ea typeface="+mn-ea"/>
              </a:rPr>
              <a:t>동</a:t>
            </a:r>
            <a:r>
              <a:rPr lang="en-US" altLang="ko-KR" sz="1600" dirty="0" smtClean="0">
                <a:latin typeface="+mn-ea"/>
                <a:ea typeface="+mn-ea"/>
              </a:rPr>
              <a:t>, </a:t>
            </a:r>
            <a:r>
              <a:rPr lang="ko-KR" altLang="en-US" sz="1600" dirty="0" smtClean="0">
                <a:latin typeface="+mn-ea"/>
                <a:ea typeface="+mn-ea"/>
              </a:rPr>
              <a:t>리 등의 행정지명</a:t>
            </a:r>
            <a:r>
              <a:rPr lang="en-US" altLang="ko-KR" sz="1600" dirty="0" smtClean="0">
                <a:latin typeface="+mn-ea"/>
                <a:ea typeface="+mn-ea"/>
              </a:rPr>
              <a:t>, </a:t>
            </a:r>
            <a:r>
              <a:rPr lang="ko-KR" altLang="en-US" sz="1600" dirty="0" smtClean="0">
                <a:latin typeface="+mn-ea"/>
                <a:ea typeface="+mn-ea"/>
              </a:rPr>
              <a:t>자연지명</a:t>
            </a:r>
            <a:r>
              <a:rPr lang="en-US" altLang="ko-KR" sz="1600" dirty="0" smtClean="0">
                <a:latin typeface="+mn-ea"/>
                <a:ea typeface="+mn-ea"/>
              </a:rPr>
              <a:t>, </a:t>
            </a:r>
            <a:r>
              <a:rPr lang="ko-KR" altLang="en-US" sz="1600" dirty="0" smtClean="0">
                <a:latin typeface="+mn-ea"/>
                <a:ea typeface="+mn-ea"/>
              </a:rPr>
              <a:t>유적지명</a:t>
            </a:r>
            <a:r>
              <a:rPr lang="en-US" altLang="ko-KR" sz="1600" dirty="0" smtClean="0">
                <a:latin typeface="+mn-ea"/>
                <a:ea typeface="+mn-ea"/>
              </a:rPr>
              <a:t>:  </a:t>
            </a:r>
            <a:r>
              <a:rPr lang="ko-KR" altLang="en-US" sz="1600" dirty="0" smtClean="0">
                <a:latin typeface="+mn-ea"/>
                <a:ea typeface="+mn-ea"/>
              </a:rPr>
              <a:t>문화재 이름 </a:t>
            </a:r>
            <a:r>
              <a:rPr lang="en-US" altLang="ko-KR" sz="1600" dirty="0" smtClean="0">
                <a:latin typeface="+mn-ea"/>
                <a:ea typeface="+mn-ea"/>
              </a:rPr>
              <a:t>+ [</a:t>
            </a:r>
            <a:r>
              <a:rPr lang="ko-KR" altLang="en-US" sz="1600" dirty="0" smtClean="0">
                <a:latin typeface="+mn-ea"/>
                <a:ea typeface="+mn-ea"/>
              </a:rPr>
              <a:t>전치사</a:t>
            </a:r>
            <a:r>
              <a:rPr lang="en-US" altLang="ko-KR" sz="1600" dirty="0" smtClean="0">
                <a:latin typeface="+mn-ea"/>
                <a:ea typeface="+mn-ea"/>
              </a:rPr>
              <a:t>] + </a:t>
            </a:r>
            <a:r>
              <a:rPr lang="ko-KR" altLang="en-US" sz="1600" dirty="0" smtClean="0">
                <a:latin typeface="+mn-ea"/>
                <a:ea typeface="+mn-ea"/>
              </a:rPr>
              <a:t>지명</a:t>
            </a:r>
            <a:endParaRPr lang="en-US" altLang="ko-KR" sz="1600" dirty="0" smtClean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  <a:ea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+mn-ea"/>
                <a:ea typeface="+mn-ea"/>
              </a:rPr>
              <a:t>대전 </a:t>
            </a:r>
            <a:r>
              <a:rPr lang="ko-KR" altLang="en-US" sz="1600" dirty="0" err="1" smtClean="0">
                <a:latin typeface="+mn-ea"/>
                <a:ea typeface="+mn-ea"/>
              </a:rPr>
              <a:t>회덕</a:t>
            </a:r>
            <a:r>
              <a:rPr lang="ko-KR" altLang="en-US" sz="1600" dirty="0" smtClean="0">
                <a:latin typeface="+mn-ea"/>
                <a:ea typeface="+mn-ea"/>
              </a:rPr>
              <a:t> </a:t>
            </a:r>
            <a:r>
              <a:rPr lang="ko-KR" altLang="en-US" sz="1600" dirty="0" err="1" smtClean="0">
                <a:latin typeface="+mn-ea"/>
                <a:ea typeface="+mn-ea"/>
              </a:rPr>
              <a:t>동춘당</a:t>
            </a:r>
            <a:r>
              <a:rPr lang="ko-KR" altLang="en-US" sz="1600" dirty="0" smtClean="0">
                <a:latin typeface="+mn-ea"/>
                <a:ea typeface="+mn-ea"/>
              </a:rPr>
              <a:t>  </a:t>
            </a:r>
            <a:r>
              <a:rPr lang="en-US" altLang="ko-KR" sz="1600" dirty="0" smtClean="0">
                <a:latin typeface="+mn-ea"/>
                <a:ea typeface="+mn-ea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Dongchundang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House in 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Hoedeok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Daejeon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+mn-ea"/>
                <a:ea typeface="+mn-ea"/>
              </a:rPr>
              <a:t>금산 </a:t>
            </a:r>
            <a:r>
              <a:rPr lang="ko-KR" altLang="en-US" sz="1600" dirty="0" err="1" smtClean="0">
                <a:latin typeface="+mn-ea"/>
                <a:ea typeface="+mn-ea"/>
              </a:rPr>
              <a:t>요광리</a:t>
            </a:r>
            <a:r>
              <a:rPr lang="ko-KR" altLang="en-US" sz="1600" dirty="0" smtClean="0">
                <a:latin typeface="+mn-ea"/>
                <a:ea typeface="+mn-ea"/>
              </a:rPr>
              <a:t> 은행나무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Ginkgo Tree of 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Yogwang-ri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Geumsan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+mn-ea"/>
                <a:ea typeface="+mn-ea"/>
              </a:rPr>
              <a:t>경주 </a:t>
            </a:r>
            <a:r>
              <a:rPr lang="ko-KR" altLang="en-US" sz="1600" dirty="0" err="1">
                <a:latin typeface="+mn-ea"/>
                <a:ea typeface="+mn-ea"/>
              </a:rPr>
              <a:t>구황동</a:t>
            </a:r>
            <a:r>
              <a:rPr lang="ko-KR" altLang="en-US" sz="1600" dirty="0">
                <a:latin typeface="+mn-ea"/>
                <a:ea typeface="+mn-ea"/>
              </a:rPr>
              <a:t> 금제여래입상  </a:t>
            </a:r>
            <a:endParaRPr lang="en-US" altLang="ko-KR" sz="1600" dirty="0" smtClean="0">
              <a:latin typeface="+mn-ea"/>
              <a:ea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latin typeface="+mn-ea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Gold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Standing Buddha from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Guhwang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-dong,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Gyeongju</a:t>
            </a:r>
            <a:endParaRPr lang="ko-KR" altLang="en-US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188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98511" y="1000613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>
                <a:latin typeface="+mj-ea"/>
                <a:ea typeface="+mj-ea"/>
              </a:rPr>
              <a:t>인</a:t>
            </a:r>
            <a:r>
              <a:rPr lang="ko-KR" altLang="en-US" sz="2000" b="1" dirty="0" smtClean="0">
                <a:latin typeface="+mj-ea"/>
                <a:ea typeface="+mj-ea"/>
              </a:rPr>
              <a:t>명이 포함된 </a:t>
            </a:r>
            <a:r>
              <a:rPr lang="ko-KR" altLang="en-US" sz="2000" b="1" dirty="0" err="1" smtClean="0">
                <a:latin typeface="+mj-ea"/>
                <a:ea typeface="+mj-ea"/>
              </a:rPr>
              <a:t>문화재명</a:t>
            </a:r>
            <a:endParaRPr lang="en-US" altLang="ko-KR" sz="2000" b="1" dirty="0" smtClean="0">
              <a:latin typeface="+mj-ea"/>
              <a:ea typeface="+mj-ea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+mn-lt"/>
              <a:ea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+mn-ea"/>
                <a:ea typeface="+mn-ea"/>
              </a:rPr>
              <a:t>문화재 이름 </a:t>
            </a:r>
            <a:r>
              <a:rPr lang="en-US" altLang="ko-KR" sz="1600" dirty="0" smtClean="0">
                <a:latin typeface="+mn-ea"/>
                <a:ea typeface="+mn-ea"/>
              </a:rPr>
              <a:t>+ [</a:t>
            </a:r>
            <a:r>
              <a:rPr lang="ko-KR" altLang="en-US" sz="1600" dirty="0" smtClean="0">
                <a:latin typeface="+mn-ea"/>
                <a:ea typeface="+mn-ea"/>
              </a:rPr>
              <a:t>전치사</a:t>
            </a:r>
            <a:r>
              <a:rPr lang="en-US" altLang="ko-KR" sz="1600" dirty="0" smtClean="0">
                <a:latin typeface="+mn-ea"/>
                <a:ea typeface="+mn-ea"/>
              </a:rPr>
              <a:t>] + </a:t>
            </a:r>
            <a:r>
              <a:rPr lang="ko-KR" altLang="en-US" sz="1600" dirty="0" smtClean="0">
                <a:latin typeface="+mn-ea"/>
                <a:ea typeface="+mn-ea"/>
              </a:rPr>
              <a:t>인명</a:t>
            </a:r>
            <a:endParaRPr lang="en-US" altLang="ko-KR" sz="1600" dirty="0" smtClean="0">
              <a:latin typeface="+mn-ea"/>
              <a:ea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+mn-ea"/>
                <a:ea typeface="+mn-ea"/>
              </a:rPr>
              <a:t>정조어필  </a:t>
            </a:r>
            <a:r>
              <a:rPr lang="en-US" altLang="ko-KR" sz="1600" dirty="0" smtClean="0">
                <a:latin typeface="+mn-ea"/>
                <a:ea typeface="+mn-ea"/>
              </a:rPr>
              <a:t>	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Calligraphy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King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Jeongjo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+mn-ea"/>
                <a:ea typeface="+mn-ea"/>
              </a:rPr>
              <a:t>광해군묘</a:t>
            </a:r>
            <a:r>
              <a:rPr lang="ko-KR" altLang="en-US" sz="1600" dirty="0" smtClean="0">
                <a:latin typeface="+mn-ea"/>
                <a:ea typeface="+mn-ea"/>
              </a:rPr>
              <a:t>  </a:t>
            </a:r>
            <a:r>
              <a:rPr lang="en-US" altLang="ko-KR" sz="1600" dirty="0" smtClean="0">
                <a:latin typeface="+mn-ea"/>
                <a:ea typeface="+mn-ea"/>
              </a:rPr>
              <a:t>	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Tomb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King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Gwanghaegun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>
                <a:latin typeface="+mn-ea"/>
                <a:ea typeface="+mn-ea"/>
              </a:rPr>
              <a:t>보령 성주사지 </a:t>
            </a:r>
            <a:r>
              <a:rPr lang="ko-KR" altLang="en-US" sz="1600" dirty="0" err="1">
                <a:latin typeface="+mn-ea"/>
                <a:ea typeface="+mn-ea"/>
              </a:rPr>
              <a:t>낭혜화상탑비</a:t>
            </a:r>
            <a:r>
              <a:rPr lang="ko-KR" altLang="en-US" sz="1600" dirty="0">
                <a:latin typeface="+mn-ea"/>
                <a:ea typeface="+mn-ea"/>
              </a:rPr>
              <a:t>  </a:t>
            </a:r>
            <a:endParaRPr lang="en-US" altLang="ko-KR" sz="1600" dirty="0" smtClean="0">
              <a:latin typeface="+mn-ea"/>
              <a:ea typeface="+mn-ea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latin typeface="+mn-ea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Stele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 Buddhist Monk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Nanghye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at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Seongjusa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Temple Site,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Boryeong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50000"/>
              </a:lnSpc>
            </a:pPr>
            <a:endParaRPr lang="en-US" altLang="ko-KR" sz="1600" dirty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+mn-ea"/>
                <a:ea typeface="+mn-ea"/>
              </a:rPr>
              <a:t>영문 표기 상에서 인명임이 불분명해지는 것을 방지</a:t>
            </a:r>
            <a:endParaRPr lang="en-US" altLang="ko-KR" sz="1600" dirty="0" smtClean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+mn-ea"/>
              <a:ea typeface="+mn-ea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+mn-ea"/>
                <a:ea typeface="+mn-ea"/>
              </a:rPr>
              <a:t>정온선생가옥  </a:t>
            </a:r>
            <a:r>
              <a:rPr lang="en-US" altLang="ko-KR" sz="1600" dirty="0" smtClean="0">
                <a:latin typeface="+mn-ea"/>
                <a:ea typeface="+mn-ea"/>
              </a:rPr>
              <a:t>	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Jeong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On's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House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+mn-ea"/>
                <a:ea typeface="+mn-ea"/>
              </a:rPr>
              <a:t>서울 원서동 고희동 가옥 </a:t>
            </a:r>
            <a:r>
              <a:rPr lang="en-US" altLang="ko-KR" sz="1600" dirty="0" smtClean="0">
                <a:latin typeface="+mn-ea"/>
                <a:ea typeface="+mn-ea"/>
              </a:rPr>
              <a:t>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Hui-dong's House in 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Wonseo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-dong, Seoul</a:t>
            </a: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375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chemeClr val="accent3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" name="웃는 얼굴 2"/>
          <p:cNvSpPr/>
          <p:nvPr/>
        </p:nvSpPr>
        <p:spPr>
          <a:xfrm>
            <a:off x="1763688" y="1700808"/>
            <a:ext cx="5400600" cy="3960440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229746" y="358579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3600" dirty="0" smtClean="0">
                <a:latin typeface="+mn-ea"/>
                <a:ea typeface="+mn-ea"/>
              </a:rPr>
              <a:t>감사합니다</a:t>
            </a:r>
            <a:r>
              <a:rPr lang="en-US" altLang="ko-KR" sz="3600" dirty="0">
                <a:latin typeface="+mn-ea"/>
                <a:ea typeface="+mn-ea"/>
              </a:rPr>
              <a:t>.</a:t>
            </a:r>
          </a:p>
          <a:p>
            <a:pPr algn="ctr"/>
            <a:r>
              <a:rPr lang="en-US" altLang="ko-KR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ko-KR" altLang="en-US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90872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93326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1.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필요성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+mn-ea"/>
                <a:ea typeface="+mn-ea"/>
              </a:rPr>
              <a:t>「</a:t>
            </a:r>
            <a:r>
              <a:rPr lang="ko-KR" altLang="en-US" sz="2000" b="1" dirty="0">
                <a:latin typeface="+mn-ea"/>
                <a:ea typeface="+mn-ea"/>
              </a:rPr>
              <a:t>문화재명칭 영문표기 기준 규칙</a:t>
            </a:r>
            <a:r>
              <a:rPr lang="ko-KR" altLang="en-US" sz="2000" b="1" dirty="0" smtClean="0">
                <a:latin typeface="+mn-ea"/>
                <a:ea typeface="+mn-ea"/>
              </a:rPr>
              <a:t>」</a:t>
            </a:r>
            <a:r>
              <a:rPr lang="en-US" altLang="ko-KR" sz="2000" b="1" dirty="0" smtClean="0">
                <a:latin typeface="+mn-ea"/>
                <a:ea typeface="+mn-ea"/>
              </a:rPr>
              <a:t>, </a:t>
            </a:r>
            <a:r>
              <a:rPr lang="ko-KR" altLang="en-US" sz="2000" b="1" dirty="0" smtClean="0">
                <a:latin typeface="+mn-ea"/>
                <a:ea typeface="+mn-ea"/>
              </a:rPr>
              <a:t>왜 필요한가</a:t>
            </a:r>
            <a:r>
              <a:rPr lang="en-US" altLang="ko-KR" sz="2000" b="1" dirty="0" smtClean="0">
                <a:latin typeface="+mn-ea"/>
                <a:ea typeface="+mn-ea"/>
              </a:rPr>
              <a:t>?</a:t>
            </a:r>
            <a:endParaRPr lang="ko-KR" altLang="en-US" sz="2000" dirty="0" smtClean="0">
              <a:latin typeface="+mn-ea"/>
              <a:ea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latin typeface="+mn-ea"/>
              <a:ea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+mn-ea"/>
                <a:ea typeface="+mn-ea"/>
              </a:rPr>
              <a:t>우리 </a:t>
            </a:r>
            <a:r>
              <a:rPr lang="ko-KR" altLang="en-US" dirty="0">
                <a:latin typeface="+mn-ea"/>
                <a:ea typeface="+mn-ea"/>
              </a:rPr>
              <a:t>문화에 대한 국제적인 관심의 증대와 더불어 우리나라의 문화유산을 세계인들에게 바르게 알리고 이해시키는 </a:t>
            </a:r>
            <a:r>
              <a:rPr lang="ko-KR" altLang="en-US" dirty="0" smtClean="0">
                <a:latin typeface="+mn-ea"/>
                <a:ea typeface="+mn-ea"/>
              </a:rPr>
              <a:t>노력 필</a:t>
            </a:r>
            <a:r>
              <a:rPr lang="ko-KR" altLang="en-US" dirty="0">
                <a:latin typeface="+mn-ea"/>
                <a:ea typeface="+mn-ea"/>
              </a:rPr>
              <a:t>요</a:t>
            </a:r>
            <a:endParaRPr lang="en-US" altLang="ko-KR" dirty="0" smtClean="0">
              <a:latin typeface="+mn-ea"/>
              <a:ea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+mn-ea"/>
                <a:ea typeface="+mn-ea"/>
              </a:rPr>
              <a:t>이를 </a:t>
            </a:r>
            <a:r>
              <a:rPr lang="ko-KR" altLang="en-US" dirty="0">
                <a:latin typeface="+mn-ea"/>
                <a:ea typeface="+mn-ea"/>
              </a:rPr>
              <a:t>위해서는 해외에 알릴 가치가 있는 우리 문화유산 하나하나가 외국인도 이해할 수 있는 이름을 가져야 </a:t>
            </a:r>
            <a:r>
              <a:rPr lang="ko-KR" altLang="en-US" dirty="0" smtClean="0">
                <a:latin typeface="+mn-ea"/>
                <a:ea typeface="+mn-ea"/>
              </a:rPr>
              <a:t>함</a:t>
            </a:r>
            <a:r>
              <a:rPr lang="en-US" altLang="ko-KR" dirty="0" smtClean="0">
                <a:latin typeface="+mn-ea"/>
                <a:ea typeface="+mn-ea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+mn-ea"/>
                <a:ea typeface="+mn-ea"/>
              </a:rPr>
              <a:t>우리 </a:t>
            </a:r>
            <a:r>
              <a:rPr lang="ko-KR" altLang="en-US" dirty="0">
                <a:latin typeface="+mn-ea"/>
                <a:ea typeface="+mn-ea"/>
              </a:rPr>
              <a:t>문화재 이름의 함축된 의미를  역사적</a:t>
            </a:r>
            <a:r>
              <a:rPr lang="en-US" altLang="ko-KR" dirty="0">
                <a:latin typeface="+mn-ea"/>
                <a:ea typeface="+mn-ea"/>
              </a:rPr>
              <a:t>·</a:t>
            </a:r>
            <a:r>
              <a:rPr lang="ko-KR" altLang="en-US" dirty="0">
                <a:latin typeface="+mn-ea"/>
                <a:ea typeface="+mn-ea"/>
              </a:rPr>
              <a:t>사회적 배경이 같지 않은 외국인들이 이해할 수 있는 언어로 번역하는 것은 용이한 일이 </a:t>
            </a:r>
            <a:r>
              <a:rPr lang="ko-KR" altLang="en-US" dirty="0" smtClean="0">
                <a:latin typeface="+mn-ea"/>
                <a:ea typeface="+mn-ea"/>
              </a:rPr>
              <a:t>아님</a:t>
            </a:r>
            <a:r>
              <a:rPr lang="en-US" altLang="ko-KR" dirty="0" smtClean="0">
                <a:latin typeface="+mn-ea"/>
                <a:ea typeface="+mn-ea"/>
              </a:rPr>
              <a:t>.</a:t>
            </a:r>
          </a:p>
          <a:p>
            <a:pPr marL="358775" indent="-358775">
              <a:lnSpc>
                <a:spcPct val="150000"/>
              </a:lnSpc>
            </a:pPr>
            <a:r>
              <a:rPr lang="en-US" altLang="ko-KR" dirty="0">
                <a:latin typeface="+mn-ea"/>
                <a:ea typeface="+mn-ea"/>
              </a:rPr>
              <a:t> </a:t>
            </a:r>
            <a:r>
              <a:rPr lang="en-US" altLang="ko-KR" dirty="0" smtClean="0">
                <a:latin typeface="+mn-ea"/>
                <a:ea typeface="+mn-ea"/>
              </a:rPr>
              <a:t>  </a:t>
            </a:r>
            <a:r>
              <a:rPr lang="en-US" altLang="ko-KR" sz="1400" dirty="0" smtClean="0">
                <a:solidFill>
                  <a:srgbClr val="C00000"/>
                </a:solidFill>
              </a:rPr>
              <a:t>※ </a:t>
            </a:r>
            <a:r>
              <a:rPr lang="en-US" altLang="ko-KR" sz="1400" dirty="0" smtClean="0">
                <a:solidFill>
                  <a:srgbClr val="C00000"/>
                </a:solidFill>
                <a:latin typeface="+mn-ea"/>
                <a:ea typeface="+mn-ea"/>
              </a:rPr>
              <a:t> </a:t>
            </a:r>
            <a:r>
              <a:rPr lang="ko-KR" altLang="en-US" sz="1400" dirty="0" smtClean="0">
                <a:solidFill>
                  <a:srgbClr val="C00000"/>
                </a:solidFill>
                <a:latin typeface="+mn-ea"/>
                <a:ea typeface="+mn-ea"/>
              </a:rPr>
              <a:t>주안점에 따라 </a:t>
            </a:r>
            <a:r>
              <a:rPr lang="ko-KR" altLang="en-US" sz="1400" dirty="0">
                <a:solidFill>
                  <a:srgbClr val="C00000"/>
                </a:solidFill>
                <a:latin typeface="+mn-ea"/>
                <a:ea typeface="+mn-ea"/>
              </a:rPr>
              <a:t>다양한 번역이 이루어질 </a:t>
            </a:r>
            <a:r>
              <a:rPr lang="ko-KR" altLang="en-US" sz="1400" dirty="0" smtClean="0">
                <a:solidFill>
                  <a:srgbClr val="C00000"/>
                </a:solidFill>
                <a:latin typeface="+mn-ea"/>
                <a:ea typeface="+mn-ea"/>
              </a:rPr>
              <a:t>수 있다</a:t>
            </a:r>
            <a:r>
              <a:rPr lang="en-US" altLang="ko-KR" sz="1400" dirty="0" smtClean="0">
                <a:solidFill>
                  <a:srgbClr val="C00000"/>
                </a:solidFill>
                <a:latin typeface="+mn-ea"/>
                <a:ea typeface="+mn-ea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+mn-ea"/>
                <a:ea typeface="+mn-ea"/>
              </a:rPr>
              <a:t>개별 </a:t>
            </a:r>
            <a:r>
              <a:rPr lang="ko-KR" altLang="en-US" dirty="0">
                <a:latin typeface="+mn-ea"/>
                <a:ea typeface="+mn-ea"/>
              </a:rPr>
              <a:t>문화재의 이름을 명명함에 있어 다른 대안에 앞서 </a:t>
            </a:r>
            <a:r>
              <a:rPr lang="en-US" altLang="ko-KR" dirty="0">
                <a:latin typeface="+mn-ea"/>
                <a:ea typeface="+mn-ea"/>
              </a:rPr>
              <a:t>1</a:t>
            </a:r>
            <a:r>
              <a:rPr lang="ko-KR" altLang="en-US" dirty="0">
                <a:latin typeface="+mn-ea"/>
                <a:ea typeface="+mn-ea"/>
              </a:rPr>
              <a:t>차적으로 </a:t>
            </a:r>
            <a:r>
              <a:rPr lang="ko-KR" altLang="en-US" dirty="0" smtClean="0">
                <a:latin typeface="+mn-ea"/>
                <a:ea typeface="+mn-ea"/>
              </a:rPr>
              <a:t>고려할 수 있는 </a:t>
            </a:r>
            <a:r>
              <a:rPr lang="ko-KR" altLang="en-US" dirty="0" err="1" smtClean="0">
                <a:latin typeface="+mn-ea"/>
                <a:ea typeface="+mn-ea"/>
              </a:rPr>
              <a:t>명명법을</a:t>
            </a:r>
            <a:r>
              <a:rPr lang="ko-KR" altLang="en-US" dirty="0" smtClean="0">
                <a:latin typeface="+mn-ea"/>
                <a:ea typeface="+mn-ea"/>
              </a:rPr>
              <a:t> </a:t>
            </a:r>
            <a:r>
              <a:rPr lang="ko-KR" altLang="en-US" dirty="0">
                <a:latin typeface="+mn-ea"/>
                <a:ea typeface="+mn-ea"/>
              </a:rPr>
              <a:t>마련하는 것은 번역의 효율성을 높일 수 있는 길이며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우리 문화에 대한 세계인의 이해를 촉진시키는 데 반드시 필요한 </a:t>
            </a:r>
            <a:r>
              <a:rPr lang="ko-KR" altLang="en-US" dirty="0" smtClean="0">
                <a:latin typeface="+mn-ea"/>
                <a:ea typeface="+mn-ea"/>
              </a:rPr>
              <a:t>일</a:t>
            </a:r>
            <a:r>
              <a:rPr lang="en-US" altLang="ko-KR" dirty="0" smtClean="0">
                <a:latin typeface="+mn-ea"/>
                <a:ea typeface="+mn-ea"/>
              </a:rPr>
              <a:t>.</a:t>
            </a:r>
            <a:endParaRPr lang="ko-KR" altLang="en-US" sz="1400" dirty="0">
              <a:latin typeface="+mn-ea"/>
              <a:ea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3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90872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7569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2.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성격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908720"/>
            <a:ext cx="81369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「</a:t>
            </a:r>
            <a:r>
              <a:rPr lang="ko-KR" altLang="en-US" sz="2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문화재명칭 영문표기 기준 규칙</a:t>
            </a:r>
            <a:r>
              <a:rPr lang="ko-KR" altLang="en-US" sz="2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」의 성격</a:t>
            </a:r>
            <a:endParaRPr lang="ko-KR" altLang="en-US" sz="20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유사한 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성격의 문화재에 대해 일관성 있는 영어 명칭을 부여할 수 있는 기준을 마련한 </a:t>
            </a: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것</a:t>
            </a:r>
            <a:endParaRPr lang="en-US" altLang="ko-KR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[</a:t>
            </a: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예시</a:t>
            </a:r>
            <a:r>
              <a:rPr lang="en-US" altLang="ko-KR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]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전국의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48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곳에 산재한 국보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·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보물 마애불상은 ‘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Rock Carved Buddha +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소재지’의 형태로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37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기의 오층석탑은 ‘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Five-story Stone Pagoda + 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소재지’의 형태로 번역할 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것을 제안</a:t>
            </a: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문화재의 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유형 및 조어</a:t>
            </a:r>
            <a:r>
              <a:rPr lang="en-US" altLang="ko-KR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造語</a:t>
            </a:r>
            <a:r>
              <a:rPr lang="en-US" altLang="ko-KR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상의 특징에 따른 번역 기준 </a:t>
            </a:r>
            <a:r>
              <a:rPr lang="en-US" altLang="ko-KR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 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가지를 제시함으로써 개별 문화재의 성격에 부합하는 번역이 이루어지도록 </a:t>
            </a: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안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내</a:t>
            </a:r>
            <a:r>
              <a:rPr lang="en-US" altLang="ko-KR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음역</a:t>
            </a:r>
            <a:r>
              <a:rPr lang="en-US" altLang="ko-KR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또는 </a:t>
            </a:r>
            <a:r>
              <a:rPr lang="ko-KR" altLang="en-US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어느 한 방향으로 획일화하기보다는  문화재 각각의 성격을 고려하여 음역과 </a:t>
            </a:r>
            <a:r>
              <a:rPr lang="ko-KR" altLang="en-US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의미역을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혼용할 수 있도록 하되</a:t>
            </a:r>
            <a:r>
              <a:rPr lang="en-US" altLang="ko-KR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모호한 혼란이 발생하지 않도록 유형별 적용 기준을 </a:t>
            </a: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상세화</a:t>
            </a:r>
            <a:endParaRPr lang="ko-KR" altLang="en-US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26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90872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7569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2.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성격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5200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문화재 명칭의 성격에 따른 번역 기준 예시 </a:t>
            </a:r>
            <a:endParaRPr lang="ko-KR" altLang="en-US" sz="20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건조물</a:t>
            </a:r>
            <a:r>
              <a:rPr lang="en-US" altLang="ko-KR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․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유적 및 </a:t>
            </a: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명승문화재 등</a:t>
            </a:r>
            <a:endParaRPr lang="en-US" altLang="ko-KR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경복궁 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 </a:t>
            </a:r>
            <a:r>
              <a:rPr lang="en-US" altLang="ko-KR" sz="16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Gyeongbokgung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Palace</a:t>
            </a:r>
            <a:endParaRPr lang="en-US" altLang="ko-KR" sz="1600" dirty="0" smtClean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※ </a:t>
            </a: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유적 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이름 전체를 로마자로 표기하고 사용 용도를 표시하는 후부 요소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(‘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궁’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‘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산’ 등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 </a:t>
            </a:r>
            <a:r>
              <a:rPr lang="ko-KR" altLang="en-US" sz="16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의미역을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덧붙이는 방식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도자기</a:t>
            </a:r>
            <a:r>
              <a:rPr lang="en-US" altLang="ko-KR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불상 등 </a:t>
            </a:r>
            <a:endParaRPr lang="en-US" altLang="ko-KR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청자 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상감당초문 완 → 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Celadon Bowl with Inlaid Scroll Design,  </a:t>
            </a:r>
            <a:endParaRPr lang="en-US" altLang="ko-KR" sz="1600" dirty="0" smtClean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금동보살입상 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 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Gilt-bronze Standing 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Bodhisattva</a:t>
            </a:r>
            <a:endParaRPr lang="en-US" altLang="ko-KR" sz="1600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※ </a:t>
            </a: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국문 </a:t>
            </a:r>
            <a:r>
              <a:rPr lang="ko-KR" altLang="en-US" sz="16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의미소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명명요소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를 뜻에 따라 번역하는 </a:t>
            </a: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방식</a:t>
            </a:r>
            <a:r>
              <a:rPr lang="en-US" altLang="ko-KR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무형문화재</a:t>
            </a:r>
            <a:r>
              <a:rPr lang="en-US" altLang="ko-KR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</a:t>
            </a: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ko-KR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도서</a:t>
            </a:r>
            <a:r>
              <a:rPr lang="en-US" altLang="ko-KR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회화 등 본래의 고유한 이름에서 따온 문화재 명칭 </a:t>
            </a:r>
            <a:endParaRPr lang="en-US" altLang="ko-KR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강강술래 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  </a:t>
            </a:r>
            <a:r>
              <a:rPr lang="en-US" altLang="ko-KR" sz="16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Ganggangsullae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(Circle Dance), </a:t>
            </a:r>
            <a:endParaRPr lang="en-US" altLang="ko-KR" sz="1600" dirty="0" smtClean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삼국유사 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→ </a:t>
            </a:r>
            <a:r>
              <a:rPr lang="en-US" altLang="ko-KR" sz="16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Samguk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yusa</a:t>
            </a: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(Memorabilia of the Three Kingdoms) </a:t>
            </a:r>
            <a:endParaRPr lang="en-US" altLang="ko-KR" sz="1600" dirty="0" smtClean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altLang="ko-KR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※ </a:t>
            </a: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명칭 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전체를 음역하고 </a:t>
            </a:r>
            <a:r>
              <a:rPr lang="ko-KR" altLang="en-US" sz="1600" dirty="0" err="1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의미역을</a:t>
            </a:r>
            <a:r>
              <a:rPr lang="ko-KR" altLang="en-US" sz="16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괄호 속에 </a:t>
            </a:r>
            <a:r>
              <a:rPr lang="ko-KR" altLang="en-US" sz="16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덧붙이는 방식</a:t>
            </a:r>
            <a:endParaRPr lang="ko-KR" altLang="en-US" sz="1200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699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998788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3.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표기 원칙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+mn-ea"/>
                <a:ea typeface="+mn-ea"/>
              </a:rPr>
              <a:t>기본 원칙</a:t>
            </a:r>
            <a:endParaRPr lang="en-US" altLang="ko-KR" sz="2000" b="1" dirty="0" smtClean="0">
              <a:latin typeface="+mn-ea"/>
              <a:ea typeface="+mn-ea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ko-KR" altLang="en-US" sz="2000" dirty="0" smtClean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 smtClean="0">
                <a:latin typeface="+mn-ea"/>
                <a:ea typeface="+mn-ea"/>
              </a:rPr>
              <a:t>우리 </a:t>
            </a:r>
            <a:r>
              <a:rPr lang="ko-KR" altLang="en-US" dirty="0">
                <a:latin typeface="+mn-ea"/>
                <a:ea typeface="+mn-ea"/>
              </a:rPr>
              <a:t>문화재의 세계화를 위하여 고유한 국문 문화재명칭은 가능한 </a:t>
            </a:r>
            <a:r>
              <a:rPr lang="ko-KR" altLang="en-US" dirty="0" smtClean="0">
                <a:latin typeface="+mn-ea"/>
                <a:ea typeface="+mn-ea"/>
              </a:rPr>
              <a:t>보존</a:t>
            </a:r>
            <a:r>
              <a:rPr lang="en-US" altLang="ko-KR" dirty="0" smtClean="0">
                <a:latin typeface="+mn-ea"/>
                <a:ea typeface="+mn-ea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 smtClean="0">
                <a:latin typeface="+mn-ea"/>
                <a:ea typeface="+mn-ea"/>
              </a:rPr>
              <a:t>우리 </a:t>
            </a:r>
            <a:r>
              <a:rPr lang="ko-KR" altLang="en-US" dirty="0">
                <a:latin typeface="+mn-ea"/>
                <a:ea typeface="+mn-ea"/>
              </a:rPr>
              <a:t>문화재의 효과적인 의미전달을 위하여 보통명사는 </a:t>
            </a:r>
            <a:r>
              <a:rPr lang="ko-KR" altLang="en-US" dirty="0" err="1">
                <a:latin typeface="+mn-ea"/>
                <a:ea typeface="+mn-ea"/>
              </a:rPr>
              <a:t>의미역으로</a:t>
            </a:r>
            <a:r>
              <a:rPr lang="ko-KR" altLang="en-US" dirty="0">
                <a:latin typeface="+mn-ea"/>
                <a:ea typeface="+mn-ea"/>
              </a:rPr>
              <a:t> 표기하고</a:t>
            </a:r>
            <a:r>
              <a:rPr lang="en-US" altLang="ko-KR" dirty="0">
                <a:latin typeface="+mn-ea"/>
                <a:ea typeface="+mn-ea"/>
              </a:rPr>
              <a:t>, </a:t>
            </a:r>
            <a:r>
              <a:rPr lang="ko-KR" altLang="en-US" dirty="0">
                <a:latin typeface="+mn-ea"/>
                <a:ea typeface="+mn-ea"/>
              </a:rPr>
              <a:t>고유명사는 단어 전체를 로마자로 표기하거나 로마자 표기와 </a:t>
            </a:r>
            <a:r>
              <a:rPr lang="ko-KR" altLang="en-US" dirty="0" err="1">
                <a:latin typeface="+mn-ea"/>
                <a:ea typeface="+mn-ea"/>
              </a:rPr>
              <a:t>의미역</a:t>
            </a:r>
            <a:r>
              <a:rPr lang="ko-KR" altLang="en-US" dirty="0">
                <a:latin typeface="+mn-ea"/>
                <a:ea typeface="+mn-ea"/>
              </a:rPr>
              <a:t> 표기를 </a:t>
            </a:r>
            <a:r>
              <a:rPr lang="ko-KR" altLang="en-US" dirty="0" smtClean="0">
                <a:latin typeface="+mn-ea"/>
                <a:ea typeface="+mn-ea"/>
              </a:rPr>
              <a:t>병행</a:t>
            </a:r>
            <a:r>
              <a:rPr lang="en-US" altLang="ko-KR" dirty="0" smtClean="0">
                <a:latin typeface="+mn-ea"/>
                <a:ea typeface="+mn-ea"/>
              </a:rPr>
              <a:t> </a:t>
            </a:r>
            <a:endParaRPr lang="en-US" altLang="ko-KR" dirty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 smtClean="0">
                <a:latin typeface="+mn-ea"/>
                <a:ea typeface="+mn-ea"/>
              </a:rPr>
              <a:t>다양한 </a:t>
            </a:r>
            <a:r>
              <a:rPr lang="ko-KR" altLang="en-US" dirty="0">
                <a:latin typeface="+mn-ea"/>
                <a:ea typeface="+mn-ea"/>
              </a:rPr>
              <a:t>명명요소가 복합적으로 구성된 문화재명칭은 그 명칭 전체를 </a:t>
            </a:r>
            <a:r>
              <a:rPr lang="ko-KR" altLang="en-US" dirty="0" smtClean="0">
                <a:latin typeface="+mn-ea"/>
                <a:ea typeface="+mn-ea"/>
              </a:rPr>
              <a:t>표기</a:t>
            </a:r>
            <a:r>
              <a:rPr lang="en-US" altLang="ko-KR" dirty="0" smtClean="0">
                <a:latin typeface="+mn-ea"/>
                <a:ea typeface="+mn-ea"/>
              </a:rPr>
              <a:t> </a:t>
            </a:r>
            <a:endParaRPr lang="en-US" altLang="ko-KR" dirty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ko-KR" altLang="en-US" dirty="0" smtClean="0">
                <a:latin typeface="+mn-ea"/>
                <a:ea typeface="+mn-ea"/>
              </a:rPr>
              <a:t>상이한 </a:t>
            </a:r>
            <a:r>
              <a:rPr lang="ko-KR" altLang="en-US" dirty="0">
                <a:latin typeface="+mn-ea"/>
                <a:ea typeface="+mn-ea"/>
              </a:rPr>
              <a:t>표기기준의 장단점이 대립될 경우 활용성과 </a:t>
            </a:r>
            <a:r>
              <a:rPr lang="ko-KR" altLang="en-US" dirty="0" err="1">
                <a:latin typeface="+mn-ea"/>
                <a:ea typeface="+mn-ea"/>
              </a:rPr>
              <a:t>범용성이</a:t>
            </a:r>
            <a:r>
              <a:rPr lang="ko-KR" altLang="en-US" dirty="0">
                <a:latin typeface="+mn-ea"/>
                <a:ea typeface="+mn-ea"/>
              </a:rPr>
              <a:t> 큰 쪽을 </a:t>
            </a:r>
            <a:r>
              <a:rPr lang="ko-KR" altLang="en-US" dirty="0" smtClean="0">
                <a:latin typeface="+mn-ea"/>
                <a:ea typeface="+mn-ea"/>
              </a:rPr>
              <a:t>선택</a:t>
            </a:r>
            <a:endParaRPr lang="en-US" altLang="ko-KR" dirty="0" smtClean="0">
              <a:latin typeface="+mn-ea"/>
              <a:ea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19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90872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3.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표기 원칙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5292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+mn-ea"/>
                <a:ea typeface="+mn-ea"/>
              </a:rPr>
              <a:t>일</a:t>
            </a:r>
            <a:r>
              <a:rPr lang="ko-KR" altLang="en-US" sz="2000" b="1" dirty="0">
                <a:latin typeface="+mn-ea"/>
                <a:ea typeface="+mn-ea"/>
              </a:rPr>
              <a:t>반</a:t>
            </a:r>
            <a:r>
              <a:rPr lang="ko-KR" altLang="en-US" sz="2000" b="1" dirty="0" smtClean="0">
                <a:latin typeface="+mn-ea"/>
                <a:ea typeface="+mn-ea"/>
              </a:rPr>
              <a:t> 원칙</a:t>
            </a:r>
            <a:endParaRPr lang="en-US" altLang="ko-KR" sz="2000" b="1" dirty="0" smtClean="0">
              <a:latin typeface="+mn-ea"/>
              <a:ea typeface="+mn-ea"/>
            </a:endParaRPr>
          </a:p>
          <a:p>
            <a:pPr marL="285750" indent="-285750">
              <a:lnSpc>
                <a:spcPts val="2400"/>
              </a:lnSpc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+mn-ea"/>
              <a:ea typeface="+mn-ea"/>
            </a:endParaRP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600" dirty="0" smtClean="0">
                <a:latin typeface="+mn-ea"/>
                <a:ea typeface="+mn-ea"/>
              </a:rPr>
              <a:t>「</a:t>
            </a:r>
            <a:r>
              <a:rPr lang="ko-KR" altLang="en-US" sz="1600" dirty="0">
                <a:latin typeface="+mn-ea"/>
                <a:ea typeface="+mn-ea"/>
              </a:rPr>
              <a:t>국어의 로마자 표기법」</a:t>
            </a:r>
            <a:r>
              <a:rPr lang="en-US" altLang="ko-KR" sz="1600" dirty="0">
                <a:latin typeface="+mn-ea"/>
                <a:ea typeface="+mn-ea"/>
              </a:rPr>
              <a:t>(</a:t>
            </a:r>
            <a:r>
              <a:rPr lang="ko-KR" altLang="en-US" sz="1600" dirty="0">
                <a:latin typeface="+mn-ea"/>
                <a:ea typeface="+mn-ea"/>
              </a:rPr>
              <a:t>문화관광부 고시 제</a:t>
            </a:r>
            <a:r>
              <a:rPr lang="en-US" altLang="ko-KR" sz="1600" dirty="0">
                <a:latin typeface="+mn-ea"/>
                <a:ea typeface="+mn-ea"/>
              </a:rPr>
              <a:t>2000-8</a:t>
            </a:r>
            <a:r>
              <a:rPr lang="ko-KR" altLang="en-US" sz="1600" dirty="0">
                <a:latin typeface="+mn-ea"/>
                <a:ea typeface="+mn-ea"/>
              </a:rPr>
              <a:t>호</a:t>
            </a:r>
            <a:r>
              <a:rPr lang="en-US" altLang="ko-KR" sz="1600" dirty="0">
                <a:latin typeface="+mn-ea"/>
                <a:ea typeface="+mn-ea"/>
              </a:rPr>
              <a:t>, 2000. 7. 7</a:t>
            </a:r>
            <a:r>
              <a:rPr lang="en-US" altLang="ko-KR" sz="1600" dirty="0" smtClean="0">
                <a:latin typeface="+mn-ea"/>
                <a:ea typeface="+mn-ea"/>
              </a:rPr>
              <a:t>) </a:t>
            </a:r>
            <a:r>
              <a:rPr lang="ko-KR" altLang="en-US" sz="1600" dirty="0" smtClean="0">
                <a:latin typeface="+mn-ea"/>
                <a:ea typeface="+mn-ea"/>
              </a:rPr>
              <a:t>준수</a:t>
            </a:r>
            <a:r>
              <a:rPr lang="en-US" altLang="ko-KR" sz="1600" dirty="0" smtClean="0">
                <a:latin typeface="+mn-ea"/>
                <a:ea typeface="+mn-ea"/>
              </a:rPr>
              <a:t>.</a:t>
            </a:r>
            <a:endParaRPr lang="ko-KR" altLang="en-US" sz="1600" dirty="0">
              <a:latin typeface="+mn-ea"/>
              <a:ea typeface="+mn-ea"/>
            </a:endParaRP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600" dirty="0" smtClean="0">
                <a:latin typeface="+mn-ea"/>
                <a:ea typeface="+mn-ea"/>
              </a:rPr>
              <a:t>로마자 </a:t>
            </a:r>
            <a:r>
              <a:rPr lang="ko-KR" altLang="en-US" sz="1600" dirty="0">
                <a:latin typeface="+mn-ea"/>
                <a:ea typeface="+mn-ea"/>
              </a:rPr>
              <a:t>표기상 발음을 구분하는 붙임표</a:t>
            </a:r>
            <a:r>
              <a:rPr lang="en-US" altLang="ko-KR" sz="1600" dirty="0">
                <a:latin typeface="+mn-ea"/>
                <a:ea typeface="+mn-ea"/>
              </a:rPr>
              <a:t>(-)</a:t>
            </a:r>
            <a:r>
              <a:rPr lang="ko-KR" altLang="en-US" sz="1600" dirty="0">
                <a:latin typeface="+mn-ea"/>
                <a:ea typeface="+mn-ea"/>
              </a:rPr>
              <a:t>와 아포스트로피</a:t>
            </a:r>
            <a:r>
              <a:rPr lang="en-US" altLang="ko-KR" sz="1600" dirty="0">
                <a:latin typeface="+mn-ea"/>
                <a:ea typeface="+mn-ea"/>
              </a:rPr>
              <a:t>(') </a:t>
            </a:r>
            <a:r>
              <a:rPr lang="ko-KR" altLang="en-US" sz="1600" dirty="0">
                <a:latin typeface="+mn-ea"/>
                <a:ea typeface="+mn-ea"/>
              </a:rPr>
              <a:t>등의 부호는 사용하지 </a:t>
            </a:r>
            <a:r>
              <a:rPr lang="ko-KR" altLang="en-US" sz="1600" dirty="0" smtClean="0">
                <a:latin typeface="+mn-ea"/>
                <a:ea typeface="+mn-ea"/>
              </a:rPr>
              <a:t>않음</a:t>
            </a:r>
            <a:r>
              <a:rPr lang="en-US" altLang="ko-KR" sz="1600" dirty="0" smtClean="0">
                <a:latin typeface="+mn-ea"/>
                <a:ea typeface="+mn-ea"/>
              </a:rPr>
              <a:t>. </a:t>
            </a:r>
            <a:endParaRPr lang="ko-KR" altLang="en-US" sz="1600" dirty="0">
              <a:latin typeface="+mn-ea"/>
              <a:ea typeface="+mn-ea"/>
            </a:endParaRP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600" dirty="0" smtClean="0">
                <a:latin typeface="+mn-ea"/>
                <a:ea typeface="+mn-ea"/>
              </a:rPr>
              <a:t>인명 </a:t>
            </a:r>
            <a:r>
              <a:rPr lang="ko-KR" altLang="en-US" sz="1600" dirty="0">
                <a:latin typeface="+mn-ea"/>
                <a:ea typeface="+mn-ea"/>
              </a:rPr>
              <a:t>표기는 </a:t>
            </a:r>
            <a:r>
              <a:rPr lang="ko-KR" altLang="en-US" sz="1600" dirty="0" smtClean="0">
                <a:latin typeface="+mn-ea"/>
                <a:ea typeface="+mn-ea"/>
              </a:rPr>
              <a:t>성과 </a:t>
            </a:r>
            <a:r>
              <a:rPr lang="ko-KR" altLang="en-US" sz="1600" dirty="0">
                <a:latin typeface="+mn-ea"/>
                <a:ea typeface="+mn-ea"/>
              </a:rPr>
              <a:t>이름의 순서로 띄어 쓰고</a:t>
            </a:r>
            <a:r>
              <a:rPr lang="en-US" altLang="ko-KR" sz="1600" dirty="0">
                <a:latin typeface="+mn-ea"/>
                <a:ea typeface="+mn-ea"/>
              </a:rPr>
              <a:t>, </a:t>
            </a:r>
            <a:r>
              <a:rPr lang="ko-KR" altLang="en-US" sz="1600" dirty="0">
                <a:latin typeface="+mn-ea"/>
                <a:ea typeface="+mn-ea"/>
              </a:rPr>
              <a:t>이름은 붙여 쓰는 것을 원칙으로 하되 </a:t>
            </a:r>
            <a:r>
              <a:rPr lang="ko-KR" altLang="en-US" sz="1600" dirty="0" smtClean="0">
                <a:latin typeface="+mn-ea"/>
                <a:ea typeface="+mn-ea"/>
              </a:rPr>
              <a:t>음절 </a:t>
            </a:r>
            <a:r>
              <a:rPr lang="ko-KR" altLang="en-US" sz="1600" dirty="0">
                <a:latin typeface="+mn-ea"/>
                <a:ea typeface="+mn-ea"/>
              </a:rPr>
              <a:t>사이에 붙임표</a:t>
            </a:r>
            <a:r>
              <a:rPr lang="en-US" altLang="ko-KR" sz="1600" dirty="0">
                <a:latin typeface="+mn-ea"/>
                <a:ea typeface="+mn-ea"/>
              </a:rPr>
              <a:t>(-)</a:t>
            </a:r>
            <a:r>
              <a:rPr lang="ko-KR" altLang="en-US" sz="1600" dirty="0">
                <a:latin typeface="+mn-ea"/>
                <a:ea typeface="+mn-ea"/>
              </a:rPr>
              <a:t>를 쓰는 것을 </a:t>
            </a:r>
            <a:r>
              <a:rPr lang="ko-KR" altLang="en-US" sz="1600" dirty="0" smtClean="0">
                <a:latin typeface="+mn-ea"/>
                <a:ea typeface="+mn-ea"/>
              </a:rPr>
              <a:t>허용함</a:t>
            </a:r>
            <a:r>
              <a:rPr lang="en-US" altLang="ko-KR" sz="1600" dirty="0" smtClean="0">
                <a:latin typeface="+mn-ea"/>
                <a:ea typeface="+mn-ea"/>
              </a:rPr>
              <a:t>. </a:t>
            </a:r>
            <a:r>
              <a:rPr lang="ko-KR" altLang="en-US" sz="1600" dirty="0" smtClean="0">
                <a:latin typeface="+mn-ea"/>
                <a:ea typeface="+mn-ea"/>
              </a:rPr>
              <a:t>단</a:t>
            </a:r>
            <a:r>
              <a:rPr lang="en-US" altLang="ko-KR" sz="1600" dirty="0">
                <a:latin typeface="+mn-ea"/>
                <a:ea typeface="+mn-ea"/>
              </a:rPr>
              <a:t>, </a:t>
            </a:r>
            <a:r>
              <a:rPr lang="ko-KR" altLang="en-US" sz="1600" dirty="0">
                <a:latin typeface="+mn-ea"/>
                <a:ea typeface="+mn-ea"/>
              </a:rPr>
              <a:t>인명의 로마자 표기는 그 동안 써 오던 표기 방식을 존중하여 쓸 수 있음</a:t>
            </a:r>
            <a:r>
              <a:rPr lang="en-US" altLang="ko-KR" sz="1600" dirty="0">
                <a:latin typeface="+mn-ea"/>
                <a:ea typeface="+mn-ea"/>
              </a:rPr>
              <a:t>. </a:t>
            </a:r>
            <a:endParaRPr lang="ko-KR" altLang="en-US" sz="1600" dirty="0">
              <a:latin typeface="+mn-ea"/>
              <a:ea typeface="+mn-ea"/>
            </a:endParaRP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600" dirty="0" smtClean="0">
                <a:latin typeface="+mn-ea"/>
                <a:ea typeface="+mn-ea"/>
              </a:rPr>
              <a:t>기관</a:t>
            </a:r>
            <a:r>
              <a:rPr lang="en-US" altLang="ko-KR" sz="1600" dirty="0">
                <a:latin typeface="+mn-ea"/>
                <a:ea typeface="+mn-ea"/>
              </a:rPr>
              <a:t>·</a:t>
            </a:r>
            <a:r>
              <a:rPr lang="ko-KR" altLang="en-US" sz="1600" dirty="0">
                <a:latin typeface="+mn-ea"/>
                <a:ea typeface="+mn-ea"/>
              </a:rPr>
              <a:t>단체 명칭은 해당 기관</a:t>
            </a:r>
            <a:r>
              <a:rPr lang="en-US" altLang="ko-KR" sz="1600" dirty="0">
                <a:latin typeface="+mn-ea"/>
                <a:ea typeface="+mn-ea"/>
              </a:rPr>
              <a:t>·</a:t>
            </a:r>
            <a:r>
              <a:rPr lang="ko-KR" altLang="en-US" sz="1600" dirty="0">
                <a:latin typeface="+mn-ea"/>
                <a:ea typeface="+mn-ea"/>
              </a:rPr>
              <a:t>단체에서 그 동안 써 온 표기를 존중하되</a:t>
            </a:r>
            <a:r>
              <a:rPr lang="en-US" altLang="ko-KR" sz="1600" dirty="0">
                <a:latin typeface="+mn-ea"/>
                <a:ea typeface="+mn-ea"/>
              </a:rPr>
              <a:t>, </a:t>
            </a:r>
            <a:r>
              <a:rPr lang="ko-KR" altLang="en-US" sz="1600" dirty="0">
                <a:latin typeface="+mn-ea"/>
                <a:ea typeface="+mn-ea"/>
              </a:rPr>
              <a:t>별도의 표기 관행이 없으면 로마자 표기법에 따름</a:t>
            </a:r>
            <a:r>
              <a:rPr lang="en-US" altLang="ko-KR" sz="1600" dirty="0">
                <a:latin typeface="+mn-ea"/>
                <a:ea typeface="+mn-ea"/>
              </a:rPr>
              <a:t>.</a:t>
            </a:r>
            <a:endParaRPr lang="ko-KR" altLang="en-US" sz="1600" dirty="0">
              <a:latin typeface="+mn-ea"/>
              <a:ea typeface="+mn-ea"/>
            </a:endParaRP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600" dirty="0" smtClean="0">
                <a:latin typeface="+mn-ea"/>
                <a:ea typeface="+mn-ea"/>
              </a:rPr>
              <a:t>지명은 </a:t>
            </a:r>
            <a:r>
              <a:rPr lang="ko-KR" altLang="en-US" sz="1600" dirty="0">
                <a:latin typeface="+mn-ea"/>
                <a:ea typeface="+mn-ea"/>
              </a:rPr>
              <a:t>로마자 표기법에 따르고 행정구역 단위 앞에는 붙임표</a:t>
            </a:r>
            <a:r>
              <a:rPr lang="en-US" altLang="ko-KR" sz="1600" dirty="0">
                <a:latin typeface="+mn-ea"/>
                <a:ea typeface="+mn-ea"/>
              </a:rPr>
              <a:t>(-)</a:t>
            </a:r>
            <a:r>
              <a:rPr lang="ko-KR" altLang="en-US" sz="1600" dirty="0">
                <a:latin typeface="+mn-ea"/>
                <a:ea typeface="+mn-ea"/>
              </a:rPr>
              <a:t>를 사용</a:t>
            </a:r>
            <a:r>
              <a:rPr lang="en-US" altLang="ko-KR" sz="1600" dirty="0">
                <a:latin typeface="+mn-ea"/>
                <a:ea typeface="+mn-ea"/>
              </a:rPr>
              <a:t>. </a:t>
            </a:r>
            <a:endParaRPr lang="ko-KR" altLang="en-US" sz="1600" dirty="0">
              <a:latin typeface="+mn-ea"/>
              <a:ea typeface="+mn-ea"/>
            </a:endParaRP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600" dirty="0" smtClean="0">
                <a:latin typeface="+mn-ea"/>
                <a:ea typeface="+mn-ea"/>
              </a:rPr>
              <a:t>대소문자의 </a:t>
            </a:r>
            <a:r>
              <a:rPr lang="ko-KR" altLang="en-US" sz="1600" dirty="0">
                <a:latin typeface="+mn-ea"/>
                <a:ea typeface="+mn-ea"/>
              </a:rPr>
              <a:t>표기는 영문표기의 각 단어 첫 글자를 대문자로 표기하되 전치사와 관사는 소문자로 표기</a:t>
            </a:r>
            <a:r>
              <a:rPr lang="en-US" altLang="ko-KR" sz="1600" dirty="0">
                <a:latin typeface="+mn-ea"/>
                <a:ea typeface="+mn-ea"/>
              </a:rPr>
              <a:t>. </a:t>
            </a:r>
            <a:endParaRPr lang="ko-KR" altLang="en-US" sz="1600" dirty="0">
              <a:latin typeface="+mn-ea"/>
              <a:ea typeface="+mn-ea"/>
            </a:endParaRP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ko-KR" altLang="en-US" sz="1600" dirty="0" smtClean="0">
                <a:latin typeface="+mn-ea"/>
                <a:ea typeface="+mn-ea"/>
              </a:rPr>
              <a:t>띄어쓰기는 </a:t>
            </a:r>
            <a:r>
              <a:rPr lang="ko-KR" altLang="en-US" sz="1600" dirty="0">
                <a:latin typeface="+mn-ea"/>
                <a:ea typeface="+mn-ea"/>
              </a:rPr>
              <a:t>문화재 지정 명칭 국문의 단어 단위로 띄어 쓰는 것을 원칙으로 함</a:t>
            </a:r>
            <a:r>
              <a:rPr lang="en-US" altLang="ko-KR" sz="1600" dirty="0">
                <a:latin typeface="+mn-ea"/>
                <a:ea typeface="+mn-ea"/>
              </a:rPr>
              <a:t>. </a:t>
            </a:r>
            <a:r>
              <a:rPr lang="ko-KR" altLang="en-US" sz="1600" dirty="0">
                <a:latin typeface="+mn-ea"/>
                <a:ea typeface="+mn-ea"/>
              </a:rPr>
              <a:t>단</a:t>
            </a:r>
            <a:r>
              <a:rPr lang="en-US" altLang="ko-KR" sz="1600" dirty="0">
                <a:latin typeface="+mn-ea"/>
                <a:ea typeface="+mn-ea"/>
              </a:rPr>
              <a:t>, </a:t>
            </a:r>
            <a:r>
              <a:rPr lang="ko-KR" altLang="en-US" sz="1600" dirty="0">
                <a:latin typeface="+mn-ea"/>
                <a:ea typeface="+mn-ea"/>
              </a:rPr>
              <a:t>도서</a:t>
            </a:r>
            <a:r>
              <a:rPr lang="en-US" altLang="ko-KR" sz="1600" dirty="0">
                <a:latin typeface="+mn-ea"/>
                <a:ea typeface="+mn-ea"/>
              </a:rPr>
              <a:t>, </a:t>
            </a:r>
            <a:r>
              <a:rPr lang="ko-KR" altLang="en-US" sz="1600" dirty="0">
                <a:latin typeface="+mn-ea"/>
                <a:ea typeface="+mn-ea"/>
              </a:rPr>
              <a:t>회화 등 작품의 고유한 이름 전체를 로마자로 표기하는 경우에는 문화재 지정 명칭 국문의 의미 단위로 띄어 쓸 수 있음</a:t>
            </a:r>
            <a:r>
              <a:rPr lang="en-US" altLang="ko-KR" sz="1600" dirty="0">
                <a:latin typeface="+mn-ea"/>
                <a:ea typeface="+mn-ea"/>
              </a:rPr>
              <a:t>. </a:t>
            </a:r>
            <a:r>
              <a:rPr lang="ko-KR" altLang="en-US" sz="1600" dirty="0">
                <a:latin typeface="+mn-ea"/>
                <a:ea typeface="+mn-ea"/>
              </a:rPr>
              <a:t>이 경우 영문표기 명칭의 첫 글자만 대문자로 쓰고 나머지 단어의 첫 글자는 소문자로 표기</a:t>
            </a:r>
            <a:r>
              <a:rPr lang="en-US" altLang="ko-KR" sz="1600" dirty="0">
                <a:latin typeface="+mn-ea"/>
                <a:ea typeface="+mn-ea"/>
              </a:rPr>
              <a:t>. </a:t>
            </a:r>
            <a:endParaRPr lang="ko-KR" altLang="en-US" sz="1600" dirty="0">
              <a:latin typeface="+mn-ea"/>
              <a:ea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65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67544" y="90872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79208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건조물</a:t>
            </a:r>
            <a:r>
              <a:rPr lang="en-US" altLang="ko-KR" sz="2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2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유적 및 </a:t>
            </a:r>
            <a:r>
              <a:rPr lang="ko-KR" altLang="en-US" sz="2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명승</a:t>
            </a:r>
            <a:endParaRPr lang="en-US" altLang="ko-KR" sz="20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고유한 이름 로마자 표기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후부요소 </a:t>
            </a: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경복궁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Gyeongbokgung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Palace 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백악산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Baegaksan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Mountain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검룡소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Geomnyongso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Spring 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특별한 목적이 있는 경우 예외 허용</a:t>
            </a: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경복궁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Gyeongbokgung</a:t>
            </a: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경복궁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景福宮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	Palace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Resplendent Happiness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ko-KR" altLang="en-US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10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76942" y="908720"/>
            <a:ext cx="8352928" cy="54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98" name="Rectangle 54"/>
          <p:cNvSpPr>
            <a:spLocks noChangeArrowheads="1"/>
          </p:cNvSpPr>
          <p:nvPr/>
        </p:nvSpPr>
        <p:spPr bwMode="auto">
          <a:xfrm>
            <a:off x="0" y="3175"/>
            <a:ext cx="3132138" cy="33020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ko-KR" sz="16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102" name="Text Box 9"/>
          <p:cNvSpPr txBox="1">
            <a:spLocks noChangeArrowheads="1"/>
          </p:cNvSpPr>
          <p:nvPr/>
        </p:nvSpPr>
        <p:spPr bwMode="auto">
          <a:xfrm>
            <a:off x="179388" y="0"/>
            <a:ext cx="116891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Wingdings" pitchFamily="2" charset="2"/>
              <a:buChar char="v"/>
              <a:defRPr kumimoji="1" sz="2400">
                <a:solidFill>
                  <a:srgbClr val="002060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16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400" b="1" dirty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4</a:t>
            </a:r>
            <a:r>
              <a:rPr lang="en-US" altLang="ko-KR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400" b="1" dirty="0" smtClean="0">
                <a:solidFill>
                  <a:schemeClr val="bg1"/>
                </a:solidFill>
                <a:latin typeface="굴림" pitchFamily="50" charset="-127"/>
                <a:ea typeface="굴림" pitchFamily="50" charset="-127"/>
              </a:rPr>
              <a:t>세부 기준</a:t>
            </a:r>
            <a:endParaRPr lang="ko-KR" altLang="en-US" sz="1400" b="1" dirty="0">
              <a:solidFill>
                <a:schemeClr val="bg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683568" y="1000613"/>
            <a:ext cx="8146302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ko-KR" altLang="en-US" sz="20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무형문화재</a:t>
            </a:r>
            <a:endParaRPr lang="en-US" altLang="ko-KR" sz="2000" b="1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altLang="ko-KR" sz="2000" b="1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고유한 이름 로마자 표기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+ (</a:t>
            </a: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전체의 </a:t>
            </a: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의미역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강강술래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Ganggangsullae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(Circle Dance)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연등회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Yeondeunghoe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(Buddhist Lantern Festival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옥장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	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Okjang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(Jade Carving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고성농요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Goseong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Nongyo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(Farmers' Song of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Goseong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봉산탈춤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Bongsan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Talchum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(Mask Dance of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Bongsan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동해안별신굿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Donghaean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Byeolsingut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(Village Ritual of the East Coast)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나주의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샛골나이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Naju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Saetgollai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(Cotton Weaving of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Naju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서해안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배연신굿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및 </a:t>
            </a:r>
            <a:r>
              <a:rPr lang="ko-KR" altLang="en-US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대동굿</a:t>
            </a:r>
            <a:r>
              <a:rPr lang="ko-KR" altLang="en-US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lang="en-US" altLang="ko-KR" sz="1600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Seohaean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Baeyeonsingut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and </a:t>
            </a:r>
            <a:r>
              <a:rPr lang="en-US" altLang="ko-KR" sz="1600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Daedonggut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altLang="ko-KR" sz="16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	(</a:t>
            </a:r>
            <a:r>
              <a:rPr lang="en-US" altLang="ko-KR" sz="16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Fishing Ritual of the West Coast) </a:t>
            </a:r>
          </a:p>
          <a:p>
            <a:pPr lvl="1">
              <a:lnSpc>
                <a:spcPct val="150000"/>
              </a:lnSpc>
            </a:pPr>
            <a:endParaRPr lang="en-US" altLang="ko-KR" sz="16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ko-KR" altLang="en-US" sz="16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229340-1C28-416B-858A-2763E7109F7F}" type="slidenum">
              <a:rPr lang="ko-KR" altLang="en-US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1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7910</TotalTime>
  <Words>857</Words>
  <Application>Microsoft Office PowerPoint</Application>
  <PresentationFormat>화면 슬라이드 쇼(4:3)</PresentationFormat>
  <Paragraphs>261</Paragraphs>
  <Slides>22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한국학중앙연구원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한국학 온라인 디지털 자원 소개</dc:title>
  <dc:subject>2005 세계한국학자대회</dc:subject>
  <dc:creator>김현</dc:creator>
  <cp:lastModifiedBy>aks</cp:lastModifiedBy>
  <cp:revision>515</cp:revision>
  <cp:lastPrinted>2014-08-20T03:12:15Z</cp:lastPrinted>
  <dcterms:created xsi:type="dcterms:W3CDTF">2005-10-15T15:27:02Z</dcterms:created>
  <dcterms:modified xsi:type="dcterms:W3CDTF">2015-08-21T06:51:57Z</dcterms:modified>
</cp:coreProperties>
</file>